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314" r:id="rId2"/>
    <p:sldId id="523" r:id="rId3"/>
    <p:sldId id="478" r:id="rId4"/>
    <p:sldId id="508" r:id="rId5"/>
    <p:sldId id="505" r:id="rId6"/>
    <p:sldId id="506" r:id="rId7"/>
    <p:sldId id="476" r:id="rId8"/>
    <p:sldId id="474" r:id="rId9"/>
    <p:sldId id="429" r:id="rId10"/>
    <p:sldId id="470" r:id="rId11"/>
    <p:sldId id="489" r:id="rId12"/>
    <p:sldId id="490" r:id="rId13"/>
    <p:sldId id="492" r:id="rId14"/>
    <p:sldId id="485" r:id="rId15"/>
    <p:sldId id="486" r:id="rId16"/>
    <p:sldId id="487" r:id="rId17"/>
    <p:sldId id="488" r:id="rId18"/>
    <p:sldId id="493" r:id="rId19"/>
    <p:sldId id="495" r:id="rId20"/>
    <p:sldId id="501" r:id="rId21"/>
    <p:sldId id="503" r:id="rId22"/>
    <p:sldId id="519" r:id="rId23"/>
    <p:sldId id="481" r:id="rId24"/>
    <p:sldId id="479" r:id="rId25"/>
    <p:sldId id="504" r:id="rId26"/>
    <p:sldId id="522" r:id="rId27"/>
    <p:sldId id="513" r:id="rId28"/>
    <p:sldId id="524" r:id="rId29"/>
    <p:sldId id="483" r:id="rId30"/>
    <p:sldId id="313" r:id="rId31"/>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10A4"/>
    <a:srgbClr val="FF0066"/>
    <a:srgbClr val="00FFFF"/>
    <a:srgbClr val="0566AF"/>
    <a:srgbClr val="FF0000"/>
    <a:srgbClr val="660066"/>
    <a:srgbClr val="990000"/>
    <a:srgbClr val="CCFF99"/>
    <a:srgbClr val="6699FF"/>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45" autoAdjust="0"/>
    <p:restoredTop sz="94660"/>
  </p:normalViewPr>
  <p:slideViewPr>
    <p:cSldViewPr snapToGrid="0">
      <p:cViewPr>
        <p:scale>
          <a:sx n="66" d="100"/>
          <a:sy n="66" d="100"/>
        </p:scale>
        <p:origin x="-1164" y="-72"/>
      </p:cViewPr>
      <p:guideLst>
        <p:guide orient="horz" pos="2160"/>
        <p:guide pos="2880"/>
      </p:guideLst>
    </p:cSldViewPr>
  </p:slideViewPr>
  <p:notesTextViewPr>
    <p:cViewPr>
      <p:scale>
        <a:sx n="100" d="100"/>
        <a:sy n="100" d="100"/>
      </p:scale>
      <p:origin x="0" y="0"/>
    </p:cViewPr>
  </p:notesTextViewPr>
  <p:sorterViewPr>
    <p:cViewPr>
      <p:scale>
        <a:sx n="75" d="100"/>
        <a:sy n="75" d="100"/>
      </p:scale>
      <p:origin x="0" y="350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2040977-274E-4DFA-94EF-4B28F2CA8AF0}" type="datetimeFigureOut">
              <a:rPr lang="zh-TW" altLang="en-US" smtClean="0"/>
              <a:pPr/>
              <a:t>2015/7/12</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3C3A30-F4D5-4B71-9537-7B76673D815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B7B074-0016-4EC6-B90D-25D7FCC27B69}" type="datetimeFigureOut">
              <a:rPr lang="zh-TW" altLang="en-US" smtClean="0"/>
              <a:pPr/>
              <a:t>2015/7/12</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5C4A62-0709-4642-AADD-1C39E0946A8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a:lvl1pPr>
          </a:lstStyle>
          <a:p>
            <a:r>
              <a:rPr lang="zh-TW" altLang="en-US" smtClean="0"/>
              <a:t>按一下以編輯母片標題樣式</a:t>
            </a:r>
            <a:endParaRPr lang="zh-TW" altLang="en-US"/>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zh-TW" altLang="en-US" smtClean="0"/>
              <a:t>按一下以編輯母片副標題樣式</a:t>
            </a:r>
            <a:endParaRPr lang="zh-TW" altLang="en-US"/>
          </a:p>
        </p:txBody>
      </p:sp>
      <p:sp>
        <p:nvSpPr>
          <p:cNvPr id="3076" name="Rectangle 4"/>
          <p:cNvSpPr>
            <a:spLocks noGrp="1" noChangeArrowheads="1"/>
          </p:cNvSpPr>
          <p:nvPr>
            <p:ph type="dt" sz="half" idx="2"/>
          </p:nvPr>
        </p:nvSpPr>
        <p:spPr/>
        <p:txBody>
          <a:bodyPr/>
          <a:lstStyle>
            <a:lvl1pPr>
              <a:defRPr/>
            </a:lvl1pPr>
          </a:lstStyle>
          <a:p>
            <a:endParaRPr lang="en-US" altLang="zh-TW"/>
          </a:p>
        </p:txBody>
      </p:sp>
      <p:sp>
        <p:nvSpPr>
          <p:cNvPr id="3077" name="Rectangle 5"/>
          <p:cNvSpPr>
            <a:spLocks noGrp="1" noChangeArrowheads="1"/>
          </p:cNvSpPr>
          <p:nvPr>
            <p:ph type="ftr" sz="quarter" idx="3"/>
          </p:nvPr>
        </p:nvSpPr>
        <p:spPr/>
        <p:txBody>
          <a:bodyPr/>
          <a:lstStyle>
            <a:lvl1pPr>
              <a:defRPr/>
            </a:lvl1pPr>
          </a:lstStyle>
          <a:p>
            <a:endParaRPr lang="en-US" altLang="zh-TW"/>
          </a:p>
        </p:txBody>
      </p:sp>
      <p:sp>
        <p:nvSpPr>
          <p:cNvPr id="3078" name="Rectangle 6"/>
          <p:cNvSpPr>
            <a:spLocks noGrp="1" noChangeArrowheads="1"/>
          </p:cNvSpPr>
          <p:nvPr>
            <p:ph type="sldNum" sz="quarter" idx="4"/>
          </p:nvPr>
        </p:nvSpPr>
        <p:spPr/>
        <p:txBody>
          <a:bodyPr/>
          <a:lstStyle>
            <a:lvl1pPr>
              <a:defRPr/>
            </a:lvl1pPr>
          </a:lstStyle>
          <a:p>
            <a:fld id="{BCD1680D-2EAE-47AB-9917-EC497C6390DE}" type="slidenum">
              <a:rPr lang="en-US" altLang="zh-TW"/>
              <a:pPr/>
              <a:t>‹#›</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ppt_x</p:attrName>
                                        </p:attrNameLst>
                                      </p:cBhvr>
                                      <p:tavLst>
                                        <p:tav tm="0">
                                          <p:val>
                                            <p:strVal val="#ppt_x-.2"/>
                                          </p:val>
                                        </p:tav>
                                        <p:tav tm="100000">
                                          <p:val>
                                            <p:strVal val="#ppt_x"/>
                                          </p:val>
                                        </p:tav>
                                      </p:tavLst>
                                    </p:anim>
                                    <p:anim calcmode="lin" valueType="num">
                                      <p:cBhvr>
                                        <p:cTn id="8" dur="1000" fill="hold"/>
                                        <p:tgtEl>
                                          <p:spTgt spid="30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4"/>
                                        </p:tgtEl>
                                      </p:cBhvr>
                                    </p:animEffect>
                                  </p:childTnLst>
                                </p:cTn>
                              </p:par>
                            </p:childTnLst>
                          </p:cTn>
                        </p:par>
                        <p:par>
                          <p:cTn id="10" fill="hold">
                            <p:stCondLst>
                              <p:cond delay="1000"/>
                            </p:stCondLst>
                            <p:childTnLst>
                              <p:par>
                                <p:cTn id="11" presetID="37" presetClass="entr" presetSubtype="0" fill="hold" grpId="0" nodeType="afterEffect">
                                  <p:stCondLst>
                                    <p:cond delay="0"/>
                                  </p:stCondLst>
                                  <p:childTnLst>
                                    <p:set>
                                      <p:cBhvr>
                                        <p:cTn id="12" dur="1" fill="hold">
                                          <p:stCondLst>
                                            <p:cond delay="0"/>
                                          </p:stCondLst>
                                        </p:cTn>
                                        <p:tgtEl>
                                          <p:spTgt spid="3075">
                                            <p:txEl>
                                              <p:pRg st="0" end="0"/>
                                            </p:txEl>
                                          </p:spTgt>
                                        </p:tgtEl>
                                        <p:attrNameLst>
                                          <p:attrName>style.visibility</p:attrName>
                                        </p:attrNameLst>
                                      </p:cBhvr>
                                      <p:to>
                                        <p:strVal val="visible"/>
                                      </p:to>
                                    </p:set>
                                    <p:animEffect transition="in" filter="fade">
                                      <p:cBhvr>
                                        <p:cTn id="13" dur="1000"/>
                                        <p:tgtEl>
                                          <p:spTgt spid="3075">
                                            <p:txEl>
                                              <p:pRg st="0" end="0"/>
                                            </p:txEl>
                                          </p:spTgt>
                                        </p:tgtEl>
                                      </p:cBhvr>
                                    </p:animEffect>
                                    <p:anim calcmode="lin" valueType="num">
                                      <p:cBhvr>
                                        <p:cTn id="14" dur="1000" fill="hold"/>
                                        <p:tgtEl>
                                          <p:spTgt spid="3075">
                                            <p:txEl>
                                              <p:pRg st="0" end="0"/>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075">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075">
                                            <p:txEl>
                                              <p:pRg st="0" end="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tmplLst>
          <p:tmpl lvl="1">
            <p:tnLst>
              <p:par>
                <p:cTn presetID="37" presetClass="entr" presetSubtype="0" fill="hold" nodeType="afterEffect">
                  <p:stCondLst>
                    <p:cond delay="0"/>
                  </p:stCondLst>
                  <p:childTnLst>
                    <p:set>
                      <p:cBhvr>
                        <p:cTn dur="1" fill="hold">
                          <p:stCondLst>
                            <p:cond delay="0"/>
                          </p:stCondLst>
                        </p:cTn>
                        <p:tgtEl>
                          <p:spTgt spid="3075"/>
                        </p:tgtEl>
                        <p:attrNameLst>
                          <p:attrName>style.visibility</p:attrName>
                        </p:attrNameLst>
                      </p:cBhvr>
                      <p:to>
                        <p:strVal val="visible"/>
                      </p:to>
                    </p:set>
                    <p:animEffect transition="in" filter="fade">
                      <p:cBhvr>
                        <p:cTn dur="1000"/>
                        <p:tgtEl>
                          <p:spTgt spid="3075"/>
                        </p:tgtEl>
                      </p:cBhvr>
                    </p:animEffect>
                    <p:anim calcmode="lin" valueType="num">
                      <p:cBhvr>
                        <p:cTn dur="1000" fill="hold"/>
                        <p:tgtEl>
                          <p:spTgt spid="3075"/>
                        </p:tgtEl>
                        <p:attrNameLst>
                          <p:attrName>ppt_x</p:attrName>
                        </p:attrNameLst>
                      </p:cBhvr>
                      <p:tavLst>
                        <p:tav tm="0">
                          <p:val>
                            <p:strVal val="#ppt_x"/>
                          </p:val>
                        </p:tav>
                        <p:tav tm="100000">
                          <p:val>
                            <p:strVal val="#ppt_x"/>
                          </p:val>
                        </p:tav>
                      </p:tavLst>
                    </p:anim>
                    <p:anim calcmode="lin" valueType="num">
                      <p:cBhvr>
                        <p:cTn dur="900" decel="100000" fill="hold"/>
                        <p:tgtEl>
                          <p:spTgt spid="3075"/>
                        </p:tgtEl>
                        <p:attrNameLst>
                          <p:attrName>ppt_y</p:attrName>
                        </p:attrNameLst>
                      </p:cBhvr>
                      <p:tavLst>
                        <p:tav tm="0">
                          <p:val>
                            <p:strVal val="#ppt_y+1"/>
                          </p:val>
                        </p:tav>
                        <p:tav tm="100000">
                          <p:val>
                            <p:strVal val="#ppt_y-.03"/>
                          </p:val>
                        </p:tav>
                      </p:tavLst>
                    </p:anim>
                    <p:anim calcmode="lin" valueType="num">
                      <p:cBhvr>
                        <p:cTn dur="100" accel="100000" fill="hold">
                          <p:stCondLst>
                            <p:cond delay="900"/>
                          </p:stCondLst>
                        </p:cTn>
                        <p:tgtEl>
                          <p:spTgt spid="3075"/>
                        </p:tgtEl>
                        <p:attrNameLst>
                          <p:attrName>ppt_y</p:attrName>
                        </p:attrNameLst>
                      </p:cBhvr>
                      <p:tavLst>
                        <p:tav tm="0">
                          <p:val>
                            <p:strVal val="#ppt_y-.03"/>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9366CFFA-262C-4B31-9E6A-5A4D77D43511}" type="slidenum">
              <a:rPr lang="en-US" altLang="zh-TW"/>
              <a:pPr/>
              <a:t>‹#›</a:t>
            </a:fld>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1F39D167-4993-4110-91CD-1F6A1EF75712}" type="slidenum">
              <a:rPr lang="en-US" altLang="zh-TW"/>
              <a:pPr/>
              <a:t>‹#›</a:t>
            </a:fld>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0354DE56-175F-44F2-BA51-F3EAA2663B8A}" type="slidenum">
              <a:rPr lang="en-US" altLang="zh-TW"/>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endParaRPr lang="en-US" altLang="zh-TW"/>
          </a:p>
        </p:txBody>
      </p:sp>
      <p:sp>
        <p:nvSpPr>
          <p:cNvPr id="5" name="頁尾版面配置區 4"/>
          <p:cNvSpPr>
            <a:spLocks noGrp="1"/>
          </p:cNvSpPr>
          <p:nvPr>
            <p:ph type="ftr" sz="quarter" idx="11"/>
          </p:nvPr>
        </p:nvSpPr>
        <p:spPr/>
        <p:txBody>
          <a:bodyPr/>
          <a:lstStyle>
            <a:lvl1pPr>
              <a:defRPr/>
            </a:lvl1pPr>
          </a:lstStyle>
          <a:p>
            <a:endParaRPr lang="en-US" altLang="zh-TW"/>
          </a:p>
        </p:txBody>
      </p:sp>
      <p:sp>
        <p:nvSpPr>
          <p:cNvPr id="6" name="投影片編號版面配置區 5"/>
          <p:cNvSpPr>
            <a:spLocks noGrp="1"/>
          </p:cNvSpPr>
          <p:nvPr>
            <p:ph type="sldNum" sz="quarter" idx="12"/>
          </p:nvPr>
        </p:nvSpPr>
        <p:spPr/>
        <p:txBody>
          <a:bodyPr/>
          <a:lstStyle>
            <a:lvl1pPr>
              <a:defRPr/>
            </a:lvl1pPr>
          </a:lstStyle>
          <a:p>
            <a:fld id="{EFDA9B7A-F5EA-44D8-88D0-31A013A5BFAB}" type="slidenum">
              <a:rPr lang="en-US" altLang="zh-TW"/>
              <a:pPr/>
              <a:t>‹#›</a:t>
            </a:fld>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7124F3B9-9EFE-4554-A2C6-CA9620D511D8}" type="slidenum">
              <a:rPr lang="en-US" altLang="zh-TW"/>
              <a:pPr/>
              <a:t>‹#›</a:t>
            </a:fld>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lvl1pPr>
              <a:defRPr/>
            </a:lvl1pPr>
          </a:lstStyle>
          <a:p>
            <a:endParaRPr lang="en-US" altLang="zh-TW"/>
          </a:p>
        </p:txBody>
      </p:sp>
      <p:sp>
        <p:nvSpPr>
          <p:cNvPr id="8" name="頁尾版面配置區 7"/>
          <p:cNvSpPr>
            <a:spLocks noGrp="1"/>
          </p:cNvSpPr>
          <p:nvPr>
            <p:ph type="ftr" sz="quarter" idx="11"/>
          </p:nvPr>
        </p:nvSpPr>
        <p:spPr/>
        <p:txBody>
          <a:bodyPr/>
          <a:lstStyle>
            <a:lvl1pPr>
              <a:defRPr/>
            </a:lvl1pPr>
          </a:lstStyle>
          <a:p>
            <a:endParaRPr lang="en-US" altLang="zh-TW"/>
          </a:p>
        </p:txBody>
      </p:sp>
      <p:sp>
        <p:nvSpPr>
          <p:cNvPr id="9" name="投影片編號版面配置區 8"/>
          <p:cNvSpPr>
            <a:spLocks noGrp="1"/>
          </p:cNvSpPr>
          <p:nvPr>
            <p:ph type="sldNum" sz="quarter" idx="12"/>
          </p:nvPr>
        </p:nvSpPr>
        <p:spPr/>
        <p:txBody>
          <a:bodyPr/>
          <a:lstStyle>
            <a:lvl1pPr>
              <a:defRPr/>
            </a:lvl1pPr>
          </a:lstStyle>
          <a:p>
            <a:fld id="{6664F9CF-847A-49FF-A1CF-1E55A488A569}" type="slidenum">
              <a:rPr lang="en-US" altLang="zh-TW"/>
              <a:pPr/>
              <a:t>‹#›</a:t>
            </a:fld>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lvl1pPr>
              <a:defRPr/>
            </a:lvl1pPr>
          </a:lstStyle>
          <a:p>
            <a:endParaRPr lang="en-US" altLang="zh-TW"/>
          </a:p>
        </p:txBody>
      </p:sp>
      <p:sp>
        <p:nvSpPr>
          <p:cNvPr id="4" name="頁尾版面配置區 3"/>
          <p:cNvSpPr>
            <a:spLocks noGrp="1"/>
          </p:cNvSpPr>
          <p:nvPr>
            <p:ph type="ftr" sz="quarter" idx="11"/>
          </p:nvPr>
        </p:nvSpPr>
        <p:spPr/>
        <p:txBody>
          <a:bodyPr/>
          <a:lstStyle>
            <a:lvl1pPr>
              <a:defRPr/>
            </a:lvl1pPr>
          </a:lstStyle>
          <a:p>
            <a:endParaRPr lang="en-US" altLang="zh-TW"/>
          </a:p>
        </p:txBody>
      </p:sp>
      <p:sp>
        <p:nvSpPr>
          <p:cNvPr id="5" name="投影片編號版面配置區 4"/>
          <p:cNvSpPr>
            <a:spLocks noGrp="1"/>
          </p:cNvSpPr>
          <p:nvPr>
            <p:ph type="sldNum" sz="quarter" idx="12"/>
          </p:nvPr>
        </p:nvSpPr>
        <p:spPr/>
        <p:txBody>
          <a:bodyPr/>
          <a:lstStyle>
            <a:lvl1pPr>
              <a:defRPr/>
            </a:lvl1pPr>
          </a:lstStyle>
          <a:p>
            <a:fld id="{48C0CCD7-F1BB-4732-BF51-C64518AB81C6}" type="slidenum">
              <a:rPr lang="en-US" altLang="zh-TW"/>
              <a:pPr/>
              <a:t>‹#›</a:t>
            </a:fld>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lvl1pPr>
              <a:defRPr/>
            </a:lvl1pPr>
          </a:lstStyle>
          <a:p>
            <a:endParaRPr lang="en-US" altLang="zh-TW"/>
          </a:p>
        </p:txBody>
      </p:sp>
      <p:sp>
        <p:nvSpPr>
          <p:cNvPr id="3" name="頁尾版面配置區 2"/>
          <p:cNvSpPr>
            <a:spLocks noGrp="1"/>
          </p:cNvSpPr>
          <p:nvPr>
            <p:ph type="ftr" sz="quarter" idx="11"/>
          </p:nvPr>
        </p:nvSpPr>
        <p:spPr/>
        <p:txBody>
          <a:bodyPr/>
          <a:lstStyle>
            <a:lvl1pPr>
              <a:defRPr/>
            </a:lvl1pPr>
          </a:lstStyle>
          <a:p>
            <a:endParaRPr lang="en-US" altLang="zh-TW"/>
          </a:p>
        </p:txBody>
      </p:sp>
      <p:sp>
        <p:nvSpPr>
          <p:cNvPr id="4" name="投影片編號版面配置區 3"/>
          <p:cNvSpPr>
            <a:spLocks noGrp="1"/>
          </p:cNvSpPr>
          <p:nvPr>
            <p:ph type="sldNum" sz="quarter" idx="12"/>
          </p:nvPr>
        </p:nvSpPr>
        <p:spPr/>
        <p:txBody>
          <a:bodyPr/>
          <a:lstStyle>
            <a:lvl1pPr>
              <a:defRPr/>
            </a:lvl1pPr>
          </a:lstStyle>
          <a:p>
            <a:fld id="{46B22D61-0996-4507-94E6-40CB5570B93B}" type="slidenum">
              <a:rPr lang="en-US" altLang="zh-TW"/>
              <a:pPr/>
              <a:t>‹#›</a:t>
            </a:fld>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1614AEF8-0B65-47F3-B65C-8E0D3709B5EA}" type="slidenum">
              <a:rPr lang="en-US" altLang="zh-TW"/>
              <a:pPr/>
              <a:t>‹#›</a:t>
            </a:fld>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smtClean="0"/>
              <a:t>按一下圖示以新增圖片</a:t>
            </a:r>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lvl1pPr>
              <a:defRPr/>
            </a:lvl1pPr>
          </a:lstStyle>
          <a:p>
            <a:endParaRPr lang="en-US" altLang="zh-TW"/>
          </a:p>
        </p:txBody>
      </p:sp>
      <p:sp>
        <p:nvSpPr>
          <p:cNvPr id="6" name="頁尾版面配置區 5"/>
          <p:cNvSpPr>
            <a:spLocks noGrp="1"/>
          </p:cNvSpPr>
          <p:nvPr>
            <p:ph type="ftr" sz="quarter" idx="11"/>
          </p:nvPr>
        </p:nvSpPr>
        <p:spPr/>
        <p:txBody>
          <a:bodyPr/>
          <a:lstStyle>
            <a:lvl1pPr>
              <a:defRPr/>
            </a:lvl1pPr>
          </a:lstStyle>
          <a:p>
            <a:endParaRPr lang="en-US" altLang="zh-TW"/>
          </a:p>
        </p:txBody>
      </p:sp>
      <p:sp>
        <p:nvSpPr>
          <p:cNvPr id="7" name="投影片編號版面配置區 6"/>
          <p:cNvSpPr>
            <a:spLocks noGrp="1"/>
          </p:cNvSpPr>
          <p:nvPr>
            <p:ph type="sldNum" sz="quarter" idx="12"/>
          </p:nvPr>
        </p:nvSpPr>
        <p:spPr/>
        <p:txBody>
          <a:bodyPr/>
          <a:lstStyle>
            <a:lvl1pPr>
              <a:defRPr/>
            </a:lvl1pPr>
          </a:lstStyle>
          <a:p>
            <a:fld id="{9B4A4C5F-B5E4-42CA-98A8-60F864A0B117}" type="slidenum">
              <a:rPr lang="en-US" altLang="zh-TW"/>
              <a:pPr/>
              <a:t>‹#›</a:t>
            </a:fld>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8000">
              <a:srgbClr val="00B050">
                <a:alpha val="39000"/>
              </a:srgbClr>
            </a:gs>
            <a:gs pos="19000">
              <a:srgbClr val="85C2FF">
                <a:alpha val="52000"/>
              </a:srgbClr>
            </a:gs>
            <a:gs pos="37000">
              <a:srgbClr val="C4D6EB">
                <a:alpha val="0"/>
              </a:srgbClr>
            </a:gs>
            <a:gs pos="100000">
              <a:srgbClr val="FFEBFA"/>
            </a:gs>
          </a:gsLst>
          <a:lin ang="66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zh-TW"/>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996F48F-EC25-461D-97CC-72780F39CDC7}" type="slidenum">
              <a:rPr lang="en-US" altLang="zh-TW"/>
              <a:pPr/>
              <a:t>‹#›</a:t>
            </a:fld>
            <a:endParaRPr lang="en-US" altLang="zh-TW"/>
          </a:p>
        </p:txBody>
      </p:sp>
      <p:sp>
        <p:nvSpPr>
          <p:cNvPr id="1031" name="AutoShape 7"/>
          <p:cNvSpPr>
            <a:spLocks noChangeArrowheads="1"/>
          </p:cNvSpPr>
          <p:nvPr/>
        </p:nvSpPr>
        <p:spPr bwMode="auto">
          <a:xfrm>
            <a:off x="0" y="5921375"/>
            <a:ext cx="1081088" cy="936625"/>
          </a:xfrm>
          <a:prstGeom prst="irregularSeal1">
            <a:avLst/>
          </a:prstGeom>
          <a:solidFill>
            <a:srgbClr val="FF0000">
              <a:alpha val="80000"/>
            </a:srgbClr>
          </a:solidFill>
          <a:ln w="9525">
            <a:noFill/>
            <a:miter lim="800000"/>
            <a:headEnd/>
            <a:tailEnd/>
          </a:ln>
          <a:effectLst/>
        </p:spPr>
        <p:txBody>
          <a:bodyPr wrap="none" anchor="ctr"/>
          <a:lstStyle/>
          <a:p>
            <a:endParaRPr lang="zh-TW" altLang="en-US"/>
          </a:p>
        </p:txBody>
      </p:sp>
      <p:grpSp>
        <p:nvGrpSpPr>
          <p:cNvPr id="1032" name="Group 8"/>
          <p:cNvGrpSpPr>
            <a:grpSpLocks/>
          </p:cNvGrpSpPr>
          <p:nvPr/>
        </p:nvGrpSpPr>
        <p:grpSpPr bwMode="auto">
          <a:xfrm rot="1977869">
            <a:off x="2627313" y="6021388"/>
            <a:ext cx="360362" cy="649287"/>
            <a:chOff x="249" y="3158"/>
            <a:chExt cx="272" cy="545"/>
          </a:xfrm>
        </p:grpSpPr>
        <p:sp>
          <p:nvSpPr>
            <p:cNvPr id="1033" name="AutoShape 9"/>
            <p:cNvSpPr>
              <a:spLocks noChangeArrowheads="1"/>
            </p:cNvSpPr>
            <p:nvPr userDrawn="1"/>
          </p:nvSpPr>
          <p:spPr bwMode="auto">
            <a:xfrm>
              <a:off x="249" y="3203"/>
              <a:ext cx="272" cy="500"/>
            </a:xfrm>
            <a:prstGeom prst="flowChartMagneticDisk">
              <a:avLst/>
            </a:prstGeom>
            <a:solidFill>
              <a:srgbClr val="FF0000"/>
            </a:solidFill>
            <a:ln w="9525">
              <a:solidFill>
                <a:schemeClr val="tx1"/>
              </a:solidFill>
              <a:round/>
              <a:headEnd/>
              <a:tailEnd/>
            </a:ln>
            <a:effectLst/>
          </p:spPr>
          <p:txBody>
            <a:bodyPr wrap="none" anchor="ctr"/>
            <a:lstStyle/>
            <a:p>
              <a:endParaRPr lang="zh-TW" altLang="en-US"/>
            </a:p>
          </p:txBody>
        </p:sp>
        <p:sp>
          <p:nvSpPr>
            <p:cNvPr id="1034" name="Arc 10"/>
            <p:cNvSpPr>
              <a:spLocks/>
            </p:cNvSpPr>
            <p:nvPr userDrawn="1"/>
          </p:nvSpPr>
          <p:spPr bwMode="auto">
            <a:xfrm>
              <a:off x="295" y="3158"/>
              <a:ext cx="90" cy="13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63500">
              <a:solidFill>
                <a:schemeClr val="tx1"/>
              </a:solidFill>
              <a:round/>
              <a:headEnd/>
              <a:tailEnd/>
            </a:ln>
            <a:effectLst/>
          </p:spPr>
          <p:txBody>
            <a:bodyPr wrap="none" anchor="ctr"/>
            <a:lstStyle/>
            <a:p>
              <a:endParaRPr lang="zh-TW" altLang="en-US"/>
            </a:p>
          </p:txBody>
        </p:sp>
      </p:grpSp>
      <p:grpSp>
        <p:nvGrpSpPr>
          <p:cNvPr id="1035" name="Group 11"/>
          <p:cNvGrpSpPr>
            <a:grpSpLocks/>
          </p:cNvGrpSpPr>
          <p:nvPr/>
        </p:nvGrpSpPr>
        <p:grpSpPr bwMode="auto">
          <a:xfrm rot="4581049">
            <a:off x="6192838" y="6129338"/>
            <a:ext cx="215900" cy="431800"/>
            <a:chOff x="249" y="3158"/>
            <a:chExt cx="272" cy="545"/>
          </a:xfrm>
        </p:grpSpPr>
        <p:sp>
          <p:nvSpPr>
            <p:cNvPr id="1036" name="AutoShape 12"/>
            <p:cNvSpPr>
              <a:spLocks noChangeArrowheads="1"/>
            </p:cNvSpPr>
            <p:nvPr userDrawn="1"/>
          </p:nvSpPr>
          <p:spPr bwMode="auto">
            <a:xfrm>
              <a:off x="249" y="3203"/>
              <a:ext cx="272" cy="500"/>
            </a:xfrm>
            <a:prstGeom prst="flowChartMagneticDisk">
              <a:avLst/>
            </a:prstGeom>
            <a:solidFill>
              <a:srgbClr val="FF00FF">
                <a:alpha val="80000"/>
              </a:srgbClr>
            </a:solidFill>
            <a:ln w="9525">
              <a:solidFill>
                <a:schemeClr val="tx1"/>
              </a:solidFill>
              <a:round/>
              <a:headEnd/>
              <a:tailEnd/>
            </a:ln>
            <a:effectLst/>
          </p:spPr>
          <p:txBody>
            <a:bodyPr wrap="none" anchor="ctr"/>
            <a:lstStyle/>
            <a:p>
              <a:endParaRPr lang="zh-TW" altLang="en-US"/>
            </a:p>
          </p:txBody>
        </p:sp>
        <p:sp>
          <p:nvSpPr>
            <p:cNvPr id="1037" name="Arc 13"/>
            <p:cNvSpPr>
              <a:spLocks/>
            </p:cNvSpPr>
            <p:nvPr userDrawn="1"/>
          </p:nvSpPr>
          <p:spPr bwMode="auto">
            <a:xfrm>
              <a:off x="295" y="3158"/>
              <a:ext cx="90" cy="13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p:spPr>
          <p:txBody>
            <a:bodyPr wrap="none" anchor="ctr"/>
            <a:lstStyle/>
            <a:p>
              <a:endParaRPr lang="zh-TW" altLang="en-US"/>
            </a:p>
          </p:txBody>
        </p:sp>
      </p:grpSp>
      <p:grpSp>
        <p:nvGrpSpPr>
          <p:cNvPr id="1038" name="Group 14"/>
          <p:cNvGrpSpPr>
            <a:grpSpLocks/>
          </p:cNvGrpSpPr>
          <p:nvPr/>
        </p:nvGrpSpPr>
        <p:grpSpPr bwMode="auto">
          <a:xfrm rot="-1040435">
            <a:off x="395288" y="5876925"/>
            <a:ext cx="215900" cy="431800"/>
            <a:chOff x="249" y="3158"/>
            <a:chExt cx="272" cy="545"/>
          </a:xfrm>
        </p:grpSpPr>
        <p:sp>
          <p:nvSpPr>
            <p:cNvPr id="1039" name="AutoShape 15"/>
            <p:cNvSpPr>
              <a:spLocks noChangeArrowheads="1"/>
            </p:cNvSpPr>
            <p:nvPr userDrawn="1"/>
          </p:nvSpPr>
          <p:spPr bwMode="auto">
            <a:xfrm>
              <a:off x="249" y="3203"/>
              <a:ext cx="272" cy="500"/>
            </a:xfrm>
            <a:prstGeom prst="flowChartMagneticDisk">
              <a:avLst/>
            </a:prstGeom>
            <a:solidFill>
              <a:srgbClr val="FF0000"/>
            </a:solidFill>
            <a:ln w="9525">
              <a:solidFill>
                <a:schemeClr val="tx1"/>
              </a:solidFill>
              <a:round/>
              <a:headEnd/>
              <a:tailEnd/>
            </a:ln>
            <a:effectLst/>
          </p:spPr>
          <p:txBody>
            <a:bodyPr wrap="none" anchor="ctr"/>
            <a:lstStyle/>
            <a:p>
              <a:endParaRPr lang="zh-TW" altLang="en-US"/>
            </a:p>
          </p:txBody>
        </p:sp>
        <p:sp>
          <p:nvSpPr>
            <p:cNvPr id="1040" name="Arc 16"/>
            <p:cNvSpPr>
              <a:spLocks/>
            </p:cNvSpPr>
            <p:nvPr userDrawn="1"/>
          </p:nvSpPr>
          <p:spPr bwMode="auto">
            <a:xfrm>
              <a:off x="295" y="3158"/>
              <a:ext cx="90" cy="13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38100">
              <a:solidFill>
                <a:schemeClr val="tx1"/>
              </a:solidFill>
              <a:round/>
              <a:headEnd/>
              <a:tailEnd/>
            </a:ln>
            <a:effectLst/>
          </p:spPr>
          <p:txBody>
            <a:bodyPr wrap="none" anchor="ctr"/>
            <a:lstStyle/>
            <a:p>
              <a:endParaRPr lang="zh-TW" altLang="en-US"/>
            </a:p>
          </p:txBody>
        </p:sp>
      </p:grpSp>
      <p:sp>
        <p:nvSpPr>
          <p:cNvPr id="1041" name="Cloud"/>
          <p:cNvSpPr>
            <a:spLocks noChangeAspect="1" noEditPoints="1" noChangeArrowheads="1"/>
          </p:cNvSpPr>
          <p:nvPr/>
        </p:nvSpPr>
        <p:spPr bwMode="auto">
          <a:xfrm rot="1538053" flipH="1">
            <a:off x="2124075" y="6381750"/>
            <a:ext cx="187325" cy="18573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0000">
              <a:alpha val="50000"/>
            </a:srgbClr>
          </a:solidFill>
          <a:ln w="9525">
            <a:solidFill>
              <a:srgbClr val="000000"/>
            </a:solidFill>
            <a:miter lim="800000"/>
            <a:headEnd/>
            <a:tailEnd/>
          </a:ln>
          <a:effectLst/>
        </p:spPr>
        <p:txBody>
          <a:bodyPr/>
          <a:lstStyle/>
          <a:p>
            <a:endParaRPr lang="zh-TW" altLang="en-US"/>
          </a:p>
        </p:txBody>
      </p:sp>
      <p:sp>
        <p:nvSpPr>
          <p:cNvPr id="1042" name="Cloud"/>
          <p:cNvSpPr>
            <a:spLocks noChangeAspect="1" noEditPoints="1" noChangeArrowheads="1"/>
          </p:cNvSpPr>
          <p:nvPr/>
        </p:nvSpPr>
        <p:spPr bwMode="auto">
          <a:xfrm rot="1538053" flipH="1">
            <a:off x="6732588" y="6165850"/>
            <a:ext cx="215900" cy="214313"/>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0000">
              <a:alpha val="50000"/>
            </a:srgbClr>
          </a:solidFill>
          <a:ln w="9525">
            <a:solidFill>
              <a:srgbClr val="000000"/>
            </a:solidFill>
            <a:miter lim="800000"/>
            <a:headEnd/>
            <a:tailEnd/>
          </a:ln>
          <a:effectLst/>
        </p:spPr>
        <p:txBody>
          <a:bodyPr/>
          <a:lstStyle/>
          <a:p>
            <a:endParaRPr lang="zh-TW" altLang="en-US"/>
          </a:p>
        </p:txBody>
      </p:sp>
      <p:sp>
        <p:nvSpPr>
          <p:cNvPr id="1043" name="Cloud"/>
          <p:cNvSpPr>
            <a:spLocks noChangeAspect="1" noEditPoints="1" noChangeArrowheads="1"/>
          </p:cNvSpPr>
          <p:nvPr/>
        </p:nvSpPr>
        <p:spPr bwMode="auto">
          <a:xfrm rot="1538053" flipH="1">
            <a:off x="3635375" y="6092825"/>
            <a:ext cx="317500" cy="314325"/>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0000">
              <a:alpha val="50000"/>
            </a:srgbClr>
          </a:solidFill>
          <a:ln w="9525">
            <a:solidFill>
              <a:srgbClr val="000000"/>
            </a:solidFill>
            <a:miter lim="800000"/>
            <a:headEnd/>
            <a:tailEnd/>
          </a:ln>
          <a:effectLst/>
        </p:spPr>
        <p:txBody>
          <a:bodyPr/>
          <a:lstStyle/>
          <a:p>
            <a:endParaRPr lang="zh-TW" altLang="en-US"/>
          </a:p>
        </p:txBody>
      </p:sp>
      <p:grpSp>
        <p:nvGrpSpPr>
          <p:cNvPr id="1045" name="Group 21"/>
          <p:cNvGrpSpPr>
            <a:grpSpLocks/>
          </p:cNvGrpSpPr>
          <p:nvPr/>
        </p:nvGrpSpPr>
        <p:grpSpPr bwMode="auto">
          <a:xfrm rot="-5053720">
            <a:off x="1620044" y="6165056"/>
            <a:ext cx="217488" cy="504825"/>
            <a:chOff x="249" y="3158"/>
            <a:chExt cx="272" cy="545"/>
          </a:xfrm>
        </p:grpSpPr>
        <p:sp>
          <p:nvSpPr>
            <p:cNvPr id="1046" name="AutoShape 22"/>
            <p:cNvSpPr>
              <a:spLocks noChangeArrowheads="1"/>
            </p:cNvSpPr>
            <p:nvPr userDrawn="1"/>
          </p:nvSpPr>
          <p:spPr bwMode="auto">
            <a:xfrm>
              <a:off x="249" y="3203"/>
              <a:ext cx="272" cy="500"/>
            </a:xfrm>
            <a:prstGeom prst="flowChartMagneticDisk">
              <a:avLst/>
            </a:prstGeom>
            <a:solidFill>
              <a:srgbClr val="FF0000"/>
            </a:solidFill>
            <a:ln w="9525">
              <a:solidFill>
                <a:schemeClr val="tx1"/>
              </a:solidFill>
              <a:round/>
              <a:headEnd/>
              <a:tailEnd/>
            </a:ln>
            <a:effectLst/>
          </p:spPr>
          <p:txBody>
            <a:bodyPr wrap="none" anchor="ctr"/>
            <a:lstStyle/>
            <a:p>
              <a:endParaRPr lang="zh-TW" altLang="en-US"/>
            </a:p>
          </p:txBody>
        </p:sp>
        <p:sp>
          <p:nvSpPr>
            <p:cNvPr id="1047" name="Arc 23"/>
            <p:cNvSpPr>
              <a:spLocks/>
            </p:cNvSpPr>
            <p:nvPr userDrawn="1"/>
          </p:nvSpPr>
          <p:spPr bwMode="auto">
            <a:xfrm>
              <a:off x="295" y="3158"/>
              <a:ext cx="90" cy="135"/>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63500">
              <a:solidFill>
                <a:schemeClr val="tx1"/>
              </a:solidFill>
              <a:round/>
              <a:headEnd/>
              <a:tailEnd/>
            </a:ln>
            <a:effectLst/>
          </p:spPr>
          <p:txBody>
            <a:bodyPr wrap="none" anchor="ctr"/>
            <a:lstStyle/>
            <a:p>
              <a:endParaRPr lang="zh-TW" altLang="en-US"/>
            </a:p>
          </p:txBody>
        </p:sp>
      </p:grpSp>
      <p:sp>
        <p:nvSpPr>
          <p:cNvPr id="1048" name="AutoShape 24"/>
          <p:cNvSpPr>
            <a:spLocks noChangeArrowheads="1"/>
          </p:cNvSpPr>
          <p:nvPr/>
        </p:nvSpPr>
        <p:spPr bwMode="auto">
          <a:xfrm>
            <a:off x="3203575" y="6308725"/>
            <a:ext cx="144463" cy="144463"/>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49" name="AutoShape 25"/>
          <p:cNvSpPr>
            <a:spLocks noChangeArrowheads="1"/>
          </p:cNvSpPr>
          <p:nvPr/>
        </p:nvSpPr>
        <p:spPr bwMode="auto">
          <a:xfrm>
            <a:off x="1258888" y="5732463"/>
            <a:ext cx="144462" cy="144462"/>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0" name="AutoShape 26"/>
          <p:cNvSpPr>
            <a:spLocks noChangeArrowheads="1"/>
          </p:cNvSpPr>
          <p:nvPr/>
        </p:nvSpPr>
        <p:spPr bwMode="auto">
          <a:xfrm>
            <a:off x="6443663" y="6524625"/>
            <a:ext cx="144462" cy="144463"/>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1" name="AutoShape 27"/>
          <p:cNvSpPr>
            <a:spLocks noChangeArrowheads="1"/>
          </p:cNvSpPr>
          <p:nvPr/>
        </p:nvSpPr>
        <p:spPr bwMode="auto">
          <a:xfrm>
            <a:off x="106363" y="5876925"/>
            <a:ext cx="144462" cy="144463"/>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2" name="Arc 28"/>
          <p:cNvSpPr>
            <a:spLocks/>
          </p:cNvSpPr>
          <p:nvPr/>
        </p:nvSpPr>
        <p:spPr bwMode="auto">
          <a:xfrm rot="14490850" flipV="1">
            <a:off x="-186532" y="5379244"/>
            <a:ext cx="803275" cy="935038"/>
          </a:xfrm>
          <a:custGeom>
            <a:avLst/>
            <a:gdLst>
              <a:gd name="G0" fmla="+- 0 0 0"/>
              <a:gd name="G1" fmla="+- 21600 0 0"/>
              <a:gd name="G2" fmla="+- 21600 0 0"/>
              <a:gd name="T0" fmla="*/ 0 w 18513"/>
              <a:gd name="T1" fmla="*/ 0 h 21600"/>
              <a:gd name="T2" fmla="*/ 18513 w 18513"/>
              <a:gd name="T3" fmla="*/ 10472 h 21600"/>
              <a:gd name="T4" fmla="*/ 0 w 18513"/>
              <a:gd name="T5" fmla="*/ 21600 h 21600"/>
            </a:gdLst>
            <a:ahLst/>
            <a:cxnLst>
              <a:cxn ang="0">
                <a:pos x="T0" y="T1"/>
              </a:cxn>
              <a:cxn ang="0">
                <a:pos x="T2" y="T3"/>
              </a:cxn>
              <a:cxn ang="0">
                <a:pos x="T4" y="T5"/>
              </a:cxn>
            </a:cxnLst>
            <a:rect l="0" t="0" r="r" b="b"/>
            <a:pathLst>
              <a:path w="18513" h="21600" fill="none" extrusionOk="0">
                <a:moveTo>
                  <a:pt x="-1" y="0"/>
                </a:moveTo>
                <a:cubicBezTo>
                  <a:pt x="7581" y="0"/>
                  <a:pt x="14607" y="3974"/>
                  <a:pt x="18512" y="10472"/>
                </a:cubicBezTo>
              </a:path>
              <a:path w="18513" h="21600" stroke="0" extrusionOk="0">
                <a:moveTo>
                  <a:pt x="-1" y="0"/>
                </a:moveTo>
                <a:cubicBezTo>
                  <a:pt x="7581" y="0"/>
                  <a:pt x="14607" y="3974"/>
                  <a:pt x="18512" y="10472"/>
                </a:cubicBezTo>
                <a:lnTo>
                  <a:pt x="0" y="21600"/>
                </a:lnTo>
                <a:close/>
              </a:path>
            </a:pathLst>
          </a:custGeom>
          <a:noFill/>
          <a:ln w="9525">
            <a:solidFill>
              <a:srgbClr val="808080"/>
            </a:solidFill>
            <a:round/>
            <a:headEnd/>
            <a:tailEnd/>
          </a:ln>
          <a:effectLst/>
        </p:spPr>
        <p:txBody>
          <a:bodyPr wrap="none" anchor="ctr"/>
          <a:lstStyle/>
          <a:p>
            <a:endParaRPr lang="zh-TW" altLang="en-US"/>
          </a:p>
        </p:txBody>
      </p:sp>
      <p:sp>
        <p:nvSpPr>
          <p:cNvPr id="1053" name="AutoShape 29"/>
          <p:cNvSpPr>
            <a:spLocks noChangeArrowheads="1"/>
          </p:cNvSpPr>
          <p:nvPr/>
        </p:nvSpPr>
        <p:spPr bwMode="auto">
          <a:xfrm>
            <a:off x="2843213" y="6713538"/>
            <a:ext cx="144462" cy="144462"/>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4" name="Arc 30"/>
          <p:cNvSpPr>
            <a:spLocks/>
          </p:cNvSpPr>
          <p:nvPr/>
        </p:nvSpPr>
        <p:spPr bwMode="auto">
          <a:xfrm rot="19538892" flipV="1">
            <a:off x="6659563" y="5661025"/>
            <a:ext cx="574675" cy="935038"/>
          </a:xfrm>
          <a:custGeom>
            <a:avLst/>
            <a:gdLst>
              <a:gd name="G0" fmla="+- 0 0 0"/>
              <a:gd name="G1" fmla="+- 21600 0 0"/>
              <a:gd name="G2" fmla="+- 21600 0 0"/>
              <a:gd name="T0" fmla="*/ 0 w 13261"/>
              <a:gd name="T1" fmla="*/ 0 h 21600"/>
              <a:gd name="T2" fmla="*/ 13261 w 13261"/>
              <a:gd name="T3" fmla="*/ 4550 h 21600"/>
              <a:gd name="T4" fmla="*/ 0 w 13261"/>
              <a:gd name="T5" fmla="*/ 21600 h 21600"/>
            </a:gdLst>
            <a:ahLst/>
            <a:cxnLst>
              <a:cxn ang="0">
                <a:pos x="T0" y="T1"/>
              </a:cxn>
              <a:cxn ang="0">
                <a:pos x="T2" y="T3"/>
              </a:cxn>
              <a:cxn ang="0">
                <a:pos x="T4" y="T5"/>
              </a:cxn>
            </a:cxnLst>
            <a:rect l="0" t="0" r="r" b="b"/>
            <a:pathLst>
              <a:path w="13261" h="21600" fill="none" extrusionOk="0">
                <a:moveTo>
                  <a:pt x="-1" y="0"/>
                </a:moveTo>
                <a:cubicBezTo>
                  <a:pt x="4803" y="0"/>
                  <a:pt x="9469" y="1601"/>
                  <a:pt x="13261" y="4549"/>
                </a:cubicBezTo>
              </a:path>
              <a:path w="13261" h="21600" stroke="0" extrusionOk="0">
                <a:moveTo>
                  <a:pt x="-1" y="0"/>
                </a:moveTo>
                <a:cubicBezTo>
                  <a:pt x="4803" y="0"/>
                  <a:pt x="9469" y="1601"/>
                  <a:pt x="13261" y="4549"/>
                </a:cubicBezTo>
                <a:lnTo>
                  <a:pt x="0" y="21600"/>
                </a:lnTo>
                <a:close/>
              </a:path>
            </a:pathLst>
          </a:custGeom>
          <a:noFill/>
          <a:ln w="9525">
            <a:solidFill>
              <a:srgbClr val="808080"/>
            </a:solidFill>
            <a:round/>
            <a:headEnd/>
            <a:tailEnd/>
          </a:ln>
          <a:effectLst/>
        </p:spPr>
        <p:txBody>
          <a:bodyPr wrap="none" anchor="ctr"/>
          <a:lstStyle/>
          <a:p>
            <a:endParaRPr lang="zh-TW" altLang="en-US"/>
          </a:p>
        </p:txBody>
      </p:sp>
      <p:sp>
        <p:nvSpPr>
          <p:cNvPr id="1055" name="Arc 31"/>
          <p:cNvSpPr>
            <a:spLocks/>
          </p:cNvSpPr>
          <p:nvPr/>
        </p:nvSpPr>
        <p:spPr bwMode="auto">
          <a:xfrm rot="12781699" flipV="1">
            <a:off x="412750" y="6454775"/>
            <a:ext cx="414338" cy="935038"/>
          </a:xfrm>
          <a:custGeom>
            <a:avLst/>
            <a:gdLst>
              <a:gd name="G0" fmla="+- 0 0 0"/>
              <a:gd name="G1" fmla="+- 21600 0 0"/>
              <a:gd name="G2" fmla="+- 21600 0 0"/>
              <a:gd name="T0" fmla="*/ 0 w 9531"/>
              <a:gd name="T1" fmla="*/ 0 h 21600"/>
              <a:gd name="T2" fmla="*/ 9531 w 9531"/>
              <a:gd name="T3" fmla="*/ 2216 h 21600"/>
              <a:gd name="T4" fmla="*/ 0 w 9531"/>
              <a:gd name="T5" fmla="*/ 21600 h 21600"/>
            </a:gdLst>
            <a:ahLst/>
            <a:cxnLst>
              <a:cxn ang="0">
                <a:pos x="T0" y="T1"/>
              </a:cxn>
              <a:cxn ang="0">
                <a:pos x="T2" y="T3"/>
              </a:cxn>
              <a:cxn ang="0">
                <a:pos x="T4" y="T5"/>
              </a:cxn>
            </a:cxnLst>
            <a:rect l="0" t="0" r="r" b="b"/>
            <a:pathLst>
              <a:path w="9531" h="21600" fill="none" extrusionOk="0">
                <a:moveTo>
                  <a:pt x="-1" y="0"/>
                </a:moveTo>
                <a:cubicBezTo>
                  <a:pt x="3304" y="0"/>
                  <a:pt x="6565" y="758"/>
                  <a:pt x="9530" y="2216"/>
                </a:cubicBezTo>
              </a:path>
              <a:path w="9531" h="21600" stroke="0" extrusionOk="0">
                <a:moveTo>
                  <a:pt x="-1" y="0"/>
                </a:moveTo>
                <a:cubicBezTo>
                  <a:pt x="3304" y="0"/>
                  <a:pt x="6565" y="758"/>
                  <a:pt x="9530" y="2216"/>
                </a:cubicBezTo>
                <a:lnTo>
                  <a:pt x="0" y="21600"/>
                </a:lnTo>
                <a:close/>
              </a:path>
            </a:pathLst>
          </a:custGeom>
          <a:noFill/>
          <a:ln w="9525">
            <a:solidFill>
              <a:srgbClr val="808080"/>
            </a:solidFill>
            <a:round/>
            <a:headEnd/>
            <a:tailEnd/>
          </a:ln>
          <a:effectLst/>
        </p:spPr>
        <p:txBody>
          <a:bodyPr wrap="none" anchor="ctr"/>
          <a:lstStyle/>
          <a:p>
            <a:endParaRPr lang="zh-TW" altLang="en-US"/>
          </a:p>
        </p:txBody>
      </p:sp>
      <p:sp>
        <p:nvSpPr>
          <p:cNvPr id="1056" name="Arc 32"/>
          <p:cNvSpPr>
            <a:spLocks/>
          </p:cNvSpPr>
          <p:nvPr/>
        </p:nvSpPr>
        <p:spPr bwMode="auto">
          <a:xfrm rot="19644879" flipV="1">
            <a:off x="2071688" y="5756275"/>
            <a:ext cx="298450" cy="431800"/>
          </a:xfrm>
          <a:custGeom>
            <a:avLst/>
            <a:gdLst>
              <a:gd name="G0" fmla="+- 0 0 0"/>
              <a:gd name="G1" fmla="+- 21600 0 0"/>
              <a:gd name="G2" fmla="+- 21600 0 0"/>
              <a:gd name="T0" fmla="*/ 0 w 18513"/>
              <a:gd name="T1" fmla="*/ 0 h 21600"/>
              <a:gd name="T2" fmla="*/ 18513 w 18513"/>
              <a:gd name="T3" fmla="*/ 10472 h 21600"/>
              <a:gd name="T4" fmla="*/ 0 w 18513"/>
              <a:gd name="T5" fmla="*/ 21600 h 21600"/>
            </a:gdLst>
            <a:ahLst/>
            <a:cxnLst>
              <a:cxn ang="0">
                <a:pos x="T0" y="T1"/>
              </a:cxn>
              <a:cxn ang="0">
                <a:pos x="T2" y="T3"/>
              </a:cxn>
              <a:cxn ang="0">
                <a:pos x="T4" y="T5"/>
              </a:cxn>
            </a:cxnLst>
            <a:rect l="0" t="0" r="r" b="b"/>
            <a:pathLst>
              <a:path w="18513" h="21600" fill="none" extrusionOk="0">
                <a:moveTo>
                  <a:pt x="-1" y="0"/>
                </a:moveTo>
                <a:cubicBezTo>
                  <a:pt x="7581" y="0"/>
                  <a:pt x="14607" y="3974"/>
                  <a:pt x="18512" y="10472"/>
                </a:cubicBezTo>
              </a:path>
              <a:path w="18513" h="21600" stroke="0" extrusionOk="0">
                <a:moveTo>
                  <a:pt x="-1" y="0"/>
                </a:moveTo>
                <a:cubicBezTo>
                  <a:pt x="7581" y="0"/>
                  <a:pt x="14607" y="3974"/>
                  <a:pt x="18512" y="10472"/>
                </a:cubicBezTo>
                <a:lnTo>
                  <a:pt x="0" y="21600"/>
                </a:lnTo>
                <a:close/>
              </a:path>
            </a:pathLst>
          </a:custGeom>
          <a:noFill/>
          <a:ln w="9525">
            <a:solidFill>
              <a:srgbClr val="808080"/>
            </a:solidFill>
            <a:round/>
            <a:headEnd/>
            <a:tailEnd/>
          </a:ln>
          <a:effectLst/>
        </p:spPr>
        <p:txBody>
          <a:bodyPr wrap="none" anchor="ctr"/>
          <a:lstStyle/>
          <a:p>
            <a:endParaRPr lang="zh-TW" altLang="en-US"/>
          </a:p>
        </p:txBody>
      </p:sp>
      <p:sp>
        <p:nvSpPr>
          <p:cNvPr id="1057" name="Cloud"/>
          <p:cNvSpPr>
            <a:spLocks noChangeAspect="1" noEditPoints="1" noChangeArrowheads="1"/>
          </p:cNvSpPr>
          <p:nvPr/>
        </p:nvSpPr>
        <p:spPr bwMode="auto">
          <a:xfrm rot="1538053" flipH="1">
            <a:off x="1116013" y="6165850"/>
            <a:ext cx="215900" cy="214313"/>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FF0000"/>
          </a:solidFill>
          <a:ln w="9525">
            <a:solidFill>
              <a:srgbClr val="000000"/>
            </a:solidFill>
            <a:miter lim="800000"/>
            <a:headEnd/>
            <a:tailEnd/>
          </a:ln>
          <a:effectLst/>
        </p:spPr>
        <p:txBody>
          <a:bodyPr/>
          <a:lstStyle/>
          <a:p>
            <a:endParaRPr lang="zh-TW" altLang="en-US"/>
          </a:p>
        </p:txBody>
      </p:sp>
      <p:sp>
        <p:nvSpPr>
          <p:cNvPr id="1058" name="AutoShape 34"/>
          <p:cNvSpPr>
            <a:spLocks noChangeArrowheads="1"/>
          </p:cNvSpPr>
          <p:nvPr/>
        </p:nvSpPr>
        <p:spPr bwMode="auto">
          <a:xfrm>
            <a:off x="2051050" y="6237288"/>
            <a:ext cx="144463" cy="144462"/>
          </a:xfrm>
          <a:prstGeom prst="star4">
            <a:avLst>
              <a:gd name="adj" fmla="val 12500"/>
            </a:avLst>
          </a:prstGeom>
          <a:solidFill>
            <a:srgbClr val="FFFF00"/>
          </a:solidFill>
          <a:ln w="6350">
            <a:solidFill>
              <a:schemeClr val="tx1"/>
            </a:solidFill>
            <a:miter lim="800000"/>
            <a:headEnd/>
            <a:tailEnd/>
          </a:ln>
          <a:effectLst/>
        </p:spPr>
        <p:txBody>
          <a:bodyPr wrap="none" anchor="ctr"/>
          <a:lstStyle/>
          <a:p>
            <a:endParaRPr lang="zh-TW" altLang="en-US"/>
          </a:p>
        </p:txBody>
      </p:sp>
      <p:sp>
        <p:nvSpPr>
          <p:cNvPr id="1059" name="AutoShape 35"/>
          <p:cNvSpPr>
            <a:spLocks noChangeArrowheads="1"/>
          </p:cNvSpPr>
          <p:nvPr/>
        </p:nvSpPr>
        <p:spPr bwMode="auto">
          <a:xfrm>
            <a:off x="3059113" y="5949950"/>
            <a:ext cx="71437" cy="71438"/>
          </a:xfrm>
          <a:prstGeom prst="flowChartDecision">
            <a:avLst/>
          </a:prstGeom>
          <a:solidFill>
            <a:srgbClr val="FF9900"/>
          </a:solidFill>
          <a:ln w="9525">
            <a:noFill/>
            <a:miter lim="800000"/>
            <a:headEnd/>
            <a:tailEnd/>
          </a:ln>
          <a:effectLst/>
        </p:spPr>
        <p:txBody>
          <a:bodyPr wrap="none" anchor="ctr"/>
          <a:lstStyle/>
          <a:p>
            <a:endParaRPr lang="zh-TW" altLang="en-US"/>
          </a:p>
        </p:txBody>
      </p:sp>
      <p:sp>
        <p:nvSpPr>
          <p:cNvPr id="1060" name="AutoShape 36"/>
          <p:cNvSpPr>
            <a:spLocks noChangeArrowheads="1"/>
          </p:cNvSpPr>
          <p:nvPr/>
        </p:nvSpPr>
        <p:spPr bwMode="auto">
          <a:xfrm>
            <a:off x="179388" y="5373688"/>
            <a:ext cx="144462" cy="144462"/>
          </a:xfrm>
          <a:prstGeom prst="flowChartDecision">
            <a:avLst/>
          </a:prstGeom>
          <a:solidFill>
            <a:srgbClr val="00CCFF"/>
          </a:solidFill>
          <a:ln w="9525">
            <a:noFill/>
            <a:miter lim="800000"/>
            <a:headEnd/>
            <a:tailEnd/>
          </a:ln>
          <a:effectLst/>
        </p:spPr>
        <p:txBody>
          <a:bodyPr wrap="none" anchor="ctr"/>
          <a:lstStyle/>
          <a:p>
            <a:endParaRPr lang="zh-TW" altLang="en-US"/>
          </a:p>
        </p:txBody>
      </p:sp>
      <p:sp>
        <p:nvSpPr>
          <p:cNvPr id="1061" name="AutoShape 37"/>
          <p:cNvSpPr>
            <a:spLocks noChangeArrowheads="1"/>
          </p:cNvSpPr>
          <p:nvPr/>
        </p:nvSpPr>
        <p:spPr bwMode="auto">
          <a:xfrm>
            <a:off x="1835150" y="6381750"/>
            <a:ext cx="144463" cy="144463"/>
          </a:xfrm>
          <a:prstGeom prst="flowChartDecision">
            <a:avLst/>
          </a:prstGeom>
          <a:solidFill>
            <a:srgbClr val="00FF00"/>
          </a:solidFill>
          <a:ln w="9525">
            <a:noFill/>
            <a:miter lim="800000"/>
            <a:headEnd/>
            <a:tailEnd/>
          </a:ln>
          <a:effectLst/>
        </p:spPr>
        <p:txBody>
          <a:bodyPr wrap="none" anchor="ctr"/>
          <a:lstStyle/>
          <a:p>
            <a:endParaRPr lang="zh-TW" altLang="en-US"/>
          </a:p>
        </p:txBody>
      </p:sp>
      <p:sp>
        <p:nvSpPr>
          <p:cNvPr id="1062" name="AutoShape 38"/>
          <p:cNvSpPr>
            <a:spLocks noChangeArrowheads="1"/>
          </p:cNvSpPr>
          <p:nvPr/>
        </p:nvSpPr>
        <p:spPr bwMode="auto">
          <a:xfrm>
            <a:off x="3203575" y="6453188"/>
            <a:ext cx="71438" cy="71437"/>
          </a:xfrm>
          <a:prstGeom prst="flowChartDecision">
            <a:avLst/>
          </a:prstGeom>
          <a:solidFill>
            <a:srgbClr val="FF00FF"/>
          </a:solidFill>
          <a:ln w="9525">
            <a:noFill/>
            <a:miter lim="800000"/>
            <a:headEnd/>
            <a:tailEnd/>
          </a:ln>
          <a:effectLst/>
        </p:spPr>
        <p:txBody>
          <a:bodyPr wrap="none" anchor="ctr"/>
          <a:lstStyle/>
          <a:p>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300" tmFilter="0, 0; .2, .5; .8, .5; 1, 0"/>
                                        <p:tgtEl>
                                          <p:spTgt spid="1031"/>
                                        </p:tgtEl>
                                      </p:cBhvr>
                                    </p:animEffect>
                                    <p:animScale>
                                      <p:cBhvr>
                                        <p:cTn id="7" dur="150" autoRev="1" fill="hold"/>
                                        <p:tgtEl>
                                          <p:spTgt spid="1031"/>
                                        </p:tgtEl>
                                      </p:cBhvr>
                                      <p:by x="105000" y="105000"/>
                                    </p:animScale>
                                  </p:childTnLst>
                                </p:cTn>
                              </p:par>
                            </p:childTnLst>
                          </p:cTn>
                        </p:par>
                        <p:par>
                          <p:cTn id="8" fill="hold">
                            <p:stCondLst>
                              <p:cond delay="300"/>
                            </p:stCondLst>
                            <p:childTnLst>
                              <p:par>
                                <p:cTn id="9" presetID="26" presetClass="emph" presetSubtype="0" fill="hold" grpId="0" nodeType="afterEffect">
                                  <p:stCondLst>
                                    <p:cond delay="0"/>
                                  </p:stCondLst>
                                  <p:childTnLst>
                                    <p:animEffect transition="out" filter="fade">
                                      <p:cBhvr>
                                        <p:cTn id="10" dur="300" tmFilter="0, 0; .2, .5; .8, .5; 1, 0"/>
                                        <p:tgtEl>
                                          <p:spTgt spid="1049"/>
                                        </p:tgtEl>
                                      </p:cBhvr>
                                    </p:animEffect>
                                    <p:animScale>
                                      <p:cBhvr>
                                        <p:cTn id="11" dur="150" autoRev="1" fill="hold"/>
                                        <p:tgtEl>
                                          <p:spTgt spid="1049"/>
                                        </p:tgtEl>
                                      </p:cBhvr>
                                      <p:by x="105000" y="105000"/>
                                    </p:animScale>
                                  </p:childTnLst>
                                </p:cTn>
                              </p:par>
                              <p:par>
                                <p:cTn id="12" presetID="26" presetClass="emph" presetSubtype="0" fill="hold" grpId="0" nodeType="withEffect">
                                  <p:stCondLst>
                                    <p:cond delay="0"/>
                                  </p:stCondLst>
                                  <p:childTnLst>
                                    <p:animEffect transition="out" filter="fade">
                                      <p:cBhvr>
                                        <p:cTn id="13" dur="300" tmFilter="0, 0; .2, .5; .8, .5; 1, 0"/>
                                        <p:tgtEl>
                                          <p:spTgt spid="1048"/>
                                        </p:tgtEl>
                                      </p:cBhvr>
                                    </p:animEffect>
                                    <p:animScale>
                                      <p:cBhvr>
                                        <p:cTn id="14" dur="150" autoRev="1" fill="hold"/>
                                        <p:tgtEl>
                                          <p:spTgt spid="1048"/>
                                        </p:tgtEl>
                                      </p:cBhvr>
                                      <p:by x="105000" y="105000"/>
                                    </p:animScale>
                                  </p:childTnLst>
                                </p:cTn>
                              </p:par>
                            </p:childTnLst>
                          </p:cTn>
                        </p:par>
                        <p:par>
                          <p:cTn id="15" fill="hold">
                            <p:stCondLst>
                              <p:cond delay="600"/>
                            </p:stCondLst>
                            <p:childTnLst>
                              <p:par>
                                <p:cTn id="16" presetID="26" presetClass="emph" presetSubtype="0" fill="hold" grpId="0" nodeType="afterEffect">
                                  <p:stCondLst>
                                    <p:cond delay="0"/>
                                  </p:stCondLst>
                                  <p:childTnLst>
                                    <p:animEffect transition="out" filter="fade">
                                      <p:cBhvr>
                                        <p:cTn id="17" dur="300" tmFilter="0, 0; .2, .5; .8, .5; 1, 0"/>
                                        <p:tgtEl>
                                          <p:spTgt spid="1053"/>
                                        </p:tgtEl>
                                      </p:cBhvr>
                                    </p:animEffect>
                                    <p:animScale>
                                      <p:cBhvr>
                                        <p:cTn id="18" dur="150" autoRev="1" fill="hold"/>
                                        <p:tgtEl>
                                          <p:spTgt spid="1053"/>
                                        </p:tgtEl>
                                      </p:cBhvr>
                                      <p:by x="105000" y="105000"/>
                                    </p:animScale>
                                  </p:childTnLst>
                                </p:cTn>
                              </p:par>
                              <p:par>
                                <p:cTn id="19" presetID="26" presetClass="emph" presetSubtype="0" fill="hold" grpId="0" nodeType="withEffect">
                                  <p:stCondLst>
                                    <p:cond delay="0"/>
                                  </p:stCondLst>
                                  <p:childTnLst>
                                    <p:animEffect transition="out" filter="fade">
                                      <p:cBhvr>
                                        <p:cTn id="20" dur="300" tmFilter="0, 0; .2, .5; .8, .5; 1, 0"/>
                                        <p:tgtEl>
                                          <p:spTgt spid="1058"/>
                                        </p:tgtEl>
                                      </p:cBhvr>
                                    </p:animEffect>
                                    <p:animScale>
                                      <p:cBhvr>
                                        <p:cTn id="21" dur="150" autoRev="1" fill="hold"/>
                                        <p:tgtEl>
                                          <p:spTgt spid="1058"/>
                                        </p:tgtEl>
                                      </p:cBhvr>
                                      <p:by x="105000" y="105000"/>
                                    </p:animScale>
                                  </p:childTnLst>
                                </p:cTn>
                              </p:par>
                              <p:par>
                                <p:cTn id="22" presetID="26" presetClass="emph" presetSubtype="0" fill="hold" grpId="0" nodeType="withEffect">
                                  <p:stCondLst>
                                    <p:cond delay="0"/>
                                  </p:stCondLst>
                                  <p:childTnLst>
                                    <p:animEffect transition="out" filter="fade">
                                      <p:cBhvr>
                                        <p:cTn id="23" dur="300" tmFilter="0, 0; .2, .5; .8, .5; 1, 0"/>
                                        <p:tgtEl>
                                          <p:spTgt spid="1050"/>
                                        </p:tgtEl>
                                      </p:cBhvr>
                                    </p:animEffect>
                                    <p:animScale>
                                      <p:cBhvr>
                                        <p:cTn id="24" dur="150" autoRev="1" fill="hold"/>
                                        <p:tgtEl>
                                          <p:spTgt spid="1050"/>
                                        </p:tgtEl>
                                      </p:cBhvr>
                                      <p:by x="105000" y="105000"/>
                                    </p:animScale>
                                  </p:childTnLst>
                                </p:cTn>
                              </p:par>
                            </p:childTnLst>
                          </p:cTn>
                        </p:par>
                        <p:par>
                          <p:cTn id="25" fill="hold">
                            <p:stCondLst>
                              <p:cond delay="900"/>
                            </p:stCondLst>
                            <p:childTnLst>
                              <p:par>
                                <p:cTn id="26" presetID="26" presetClass="emph" presetSubtype="0" fill="hold" grpId="0" nodeType="afterEffect">
                                  <p:stCondLst>
                                    <p:cond delay="0"/>
                                  </p:stCondLst>
                                  <p:childTnLst>
                                    <p:animEffect transition="out" filter="fade">
                                      <p:cBhvr>
                                        <p:cTn id="27" dur="300" tmFilter="0, 0; .2, .5; .8, .5; 1, 0"/>
                                        <p:tgtEl>
                                          <p:spTgt spid="1041"/>
                                        </p:tgtEl>
                                      </p:cBhvr>
                                    </p:animEffect>
                                    <p:animScale>
                                      <p:cBhvr>
                                        <p:cTn id="28" dur="150" autoRev="1" fill="hold"/>
                                        <p:tgtEl>
                                          <p:spTgt spid="1041"/>
                                        </p:tgtEl>
                                      </p:cBhvr>
                                      <p:by x="105000" y="105000"/>
                                    </p:animScale>
                                  </p:childTnLst>
                                </p:cTn>
                              </p:par>
                            </p:childTnLst>
                          </p:cTn>
                        </p:par>
                        <p:par>
                          <p:cTn id="29" fill="hold">
                            <p:stCondLst>
                              <p:cond delay="1200"/>
                            </p:stCondLst>
                            <p:childTnLst>
                              <p:par>
                                <p:cTn id="30" presetID="26" presetClass="emph" presetSubtype="0" fill="hold" grpId="0" nodeType="afterEffect">
                                  <p:stCondLst>
                                    <p:cond delay="0"/>
                                  </p:stCondLst>
                                  <p:childTnLst>
                                    <p:animEffect transition="out" filter="fade">
                                      <p:cBhvr>
                                        <p:cTn id="31" dur="300" tmFilter="0, 0; .2, .5; .8, .5; 1, 0"/>
                                        <p:tgtEl>
                                          <p:spTgt spid="1043"/>
                                        </p:tgtEl>
                                      </p:cBhvr>
                                    </p:animEffect>
                                    <p:animScale>
                                      <p:cBhvr>
                                        <p:cTn id="32" dur="150" autoRev="1" fill="hold"/>
                                        <p:tgtEl>
                                          <p:spTgt spid="1043"/>
                                        </p:tgtEl>
                                      </p:cBhvr>
                                      <p:by x="105000" y="105000"/>
                                    </p:animScale>
                                  </p:childTnLst>
                                </p:cTn>
                              </p:par>
                            </p:childTnLst>
                          </p:cTn>
                        </p:par>
                        <p:par>
                          <p:cTn id="33" fill="hold">
                            <p:stCondLst>
                              <p:cond delay="1500"/>
                            </p:stCondLst>
                            <p:childTnLst>
                              <p:par>
                                <p:cTn id="34" presetID="26" presetClass="emph" presetSubtype="0" fill="hold" grpId="0" nodeType="afterEffect">
                                  <p:stCondLst>
                                    <p:cond delay="0"/>
                                  </p:stCondLst>
                                  <p:childTnLst>
                                    <p:animEffect transition="out" filter="fade">
                                      <p:cBhvr>
                                        <p:cTn id="35" dur="300" tmFilter="0, 0; .2, .5; .8, .5; 1, 0"/>
                                        <p:tgtEl>
                                          <p:spTgt spid="1042"/>
                                        </p:tgtEl>
                                      </p:cBhvr>
                                    </p:animEffect>
                                    <p:animScale>
                                      <p:cBhvr>
                                        <p:cTn id="36" dur="150" autoRev="1" fill="hold"/>
                                        <p:tgtEl>
                                          <p:spTgt spid="104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 grpId="0" animBg="1"/>
      <p:bldP spid="1041" grpId="0" animBg="1"/>
      <p:bldP spid="1042" grpId="0" animBg="1"/>
      <p:bldP spid="1043" grpId="0" animBg="1"/>
      <p:bldP spid="1048" grpId="0" animBg="1"/>
      <p:bldP spid="1049" grpId="0" animBg="1"/>
      <p:bldP spid="1050" grpId="0" animBg="1"/>
      <p:bldP spid="1053" grpId="0" animBg="1"/>
      <p:bldP spid="1058" grpId="0" animBg="1"/>
    </p:bldLst>
  </p:timing>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新細明體" charset="-120"/>
        </a:defRPr>
      </a:lvl2pPr>
      <a:lvl3pPr algn="ctr" rtl="0" eaLnBrk="1" fontAlgn="base" hangingPunct="1">
        <a:spcBef>
          <a:spcPct val="0"/>
        </a:spcBef>
        <a:spcAft>
          <a:spcPct val="0"/>
        </a:spcAft>
        <a:defRPr kumimoji="1" sz="4400">
          <a:solidFill>
            <a:schemeClr val="tx2"/>
          </a:solidFill>
          <a:latin typeface="Arial" charset="0"/>
          <a:ea typeface="新細明體" charset="-120"/>
        </a:defRPr>
      </a:lvl3pPr>
      <a:lvl4pPr algn="ctr" rtl="0" eaLnBrk="1" fontAlgn="base" hangingPunct="1">
        <a:spcBef>
          <a:spcPct val="0"/>
        </a:spcBef>
        <a:spcAft>
          <a:spcPct val="0"/>
        </a:spcAft>
        <a:defRPr kumimoji="1" sz="4400">
          <a:solidFill>
            <a:schemeClr val="tx2"/>
          </a:solidFill>
          <a:latin typeface="Arial" charset="0"/>
          <a:ea typeface="新細明體" charset="-120"/>
        </a:defRPr>
      </a:lvl4pPr>
      <a:lvl5pPr algn="ctr" rtl="0" eaLnBrk="1" fontAlgn="base" hangingPunct="1">
        <a:spcBef>
          <a:spcPct val="0"/>
        </a:spcBef>
        <a:spcAft>
          <a:spcPct val="0"/>
        </a:spcAft>
        <a:defRPr kumimoji="1" sz="4400">
          <a:solidFill>
            <a:schemeClr val="tx2"/>
          </a:solidFill>
          <a:latin typeface="Arial" charset="0"/>
          <a:ea typeface="新細明體" charset="-120"/>
        </a:defRPr>
      </a:lvl5pPr>
      <a:lvl6pPr marL="457200" algn="ctr" rtl="0" eaLnBrk="1" fontAlgn="base" hangingPunct="1">
        <a:spcBef>
          <a:spcPct val="0"/>
        </a:spcBef>
        <a:spcAft>
          <a:spcPct val="0"/>
        </a:spcAft>
        <a:defRPr kumimoji="1" sz="4400">
          <a:solidFill>
            <a:schemeClr val="tx2"/>
          </a:solidFill>
          <a:latin typeface="Arial" charset="0"/>
          <a:ea typeface="新細明體" charset="-120"/>
        </a:defRPr>
      </a:lvl6pPr>
      <a:lvl7pPr marL="914400" algn="ctr" rtl="0" eaLnBrk="1" fontAlgn="base" hangingPunct="1">
        <a:spcBef>
          <a:spcPct val="0"/>
        </a:spcBef>
        <a:spcAft>
          <a:spcPct val="0"/>
        </a:spcAft>
        <a:defRPr kumimoji="1" sz="4400">
          <a:solidFill>
            <a:schemeClr val="tx2"/>
          </a:solidFill>
          <a:latin typeface="Arial" charset="0"/>
          <a:ea typeface="新細明體" charset="-120"/>
        </a:defRPr>
      </a:lvl7pPr>
      <a:lvl8pPr marL="1371600" algn="ctr" rtl="0" eaLnBrk="1" fontAlgn="base" hangingPunct="1">
        <a:spcBef>
          <a:spcPct val="0"/>
        </a:spcBef>
        <a:spcAft>
          <a:spcPct val="0"/>
        </a:spcAft>
        <a:defRPr kumimoji="1" sz="4400">
          <a:solidFill>
            <a:schemeClr val="tx2"/>
          </a:solidFill>
          <a:latin typeface="Arial" charset="0"/>
          <a:ea typeface="新細明體" charset="-120"/>
        </a:defRPr>
      </a:lvl8pPr>
      <a:lvl9pPr marL="1828800" algn="ctr" rtl="0" eaLnBrk="1" fontAlgn="base" hangingPunct="1">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rgbClr val="6699FF"/>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rgbClr val="6699FF"/>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mailto:cshwang@mx.nthu.edu.tw"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11560" y="692696"/>
            <a:ext cx="8136904" cy="2664296"/>
          </a:xfrm>
        </p:spPr>
        <p:txBody>
          <a:bodyPr/>
          <a:lstStyle/>
          <a:p>
            <a:pPr lvl="1"/>
            <a:r>
              <a:rPr lang="zh-TW" altLang="en-US" sz="6000" b="1" dirty="0" smtClean="0">
                <a:solidFill>
                  <a:srgbClr val="FF0000"/>
                </a:solidFill>
                <a:latin typeface="標楷體" pitchFamily="65" charset="-120"/>
                <a:ea typeface="標楷體" pitchFamily="65" charset="-120"/>
              </a:rPr>
              <a:t>方法論個人主義</a:t>
            </a:r>
            <a:r>
              <a:rPr lang="en-US" altLang="zh-TW" sz="4800" b="1" dirty="0" smtClean="0">
                <a:solidFill>
                  <a:srgbClr val="FF0000"/>
                </a:solidFill>
                <a:latin typeface="標楷體" pitchFamily="65" charset="-120"/>
                <a:ea typeface="標楷體" pitchFamily="65" charset="-120"/>
              </a:rPr>
              <a:t/>
            </a:r>
            <a:br>
              <a:rPr lang="en-US" altLang="zh-TW" sz="4800" b="1" dirty="0" smtClean="0">
                <a:solidFill>
                  <a:srgbClr val="FF0000"/>
                </a:solidFill>
                <a:latin typeface="標楷體" pitchFamily="65" charset="-120"/>
                <a:ea typeface="標楷體" pitchFamily="65" charset="-120"/>
              </a:rPr>
            </a:br>
            <a:r>
              <a:rPr lang="en-US" altLang="zh-TW" sz="3200" dirty="0" smtClean="0">
                <a:latin typeface="+mn-lt"/>
              </a:rPr>
              <a:t> (Methodological Individualism)</a:t>
            </a:r>
            <a:endParaRPr lang="zh-TW" altLang="zh-TW" sz="3200" b="1" dirty="0">
              <a:solidFill>
                <a:srgbClr val="FF0000"/>
              </a:solidFill>
              <a:latin typeface="+mn-lt"/>
              <a:ea typeface="標楷體" pitchFamily="65" charset="-120"/>
            </a:endParaRPr>
          </a:p>
        </p:txBody>
      </p:sp>
      <p:sp>
        <p:nvSpPr>
          <p:cNvPr id="2051" name="Rectangle 3"/>
          <p:cNvSpPr>
            <a:spLocks noGrp="1" noChangeArrowheads="1"/>
          </p:cNvSpPr>
          <p:nvPr>
            <p:ph type="subTitle" idx="1"/>
          </p:nvPr>
        </p:nvSpPr>
        <p:spPr>
          <a:xfrm>
            <a:off x="1480649" y="3500645"/>
            <a:ext cx="7035389" cy="2459479"/>
          </a:xfrm>
        </p:spPr>
        <p:txBody>
          <a:bodyPr/>
          <a:lstStyle/>
          <a:p>
            <a:r>
              <a:rPr lang="zh-TW" altLang="zh-TW" b="1" dirty="0" smtClean="0">
                <a:solidFill>
                  <a:schemeClr val="accent5">
                    <a:lumMod val="25000"/>
                  </a:schemeClr>
                </a:solidFill>
                <a:ea typeface="標楷體" pitchFamily="65" charset="-120"/>
              </a:rPr>
              <a:t>黃春興</a:t>
            </a:r>
            <a:r>
              <a:rPr lang="zh-TW" altLang="en-US" b="1" dirty="0" smtClean="0">
                <a:solidFill>
                  <a:schemeClr val="accent5">
                    <a:lumMod val="25000"/>
                  </a:schemeClr>
                </a:solidFill>
                <a:ea typeface="標楷體" pitchFamily="65" charset="-120"/>
              </a:rPr>
              <a:t> </a:t>
            </a:r>
            <a:endParaRPr lang="en-US" altLang="zh-TW" b="1" dirty="0" smtClean="0">
              <a:solidFill>
                <a:schemeClr val="accent5">
                  <a:lumMod val="25000"/>
                </a:schemeClr>
              </a:solidFill>
              <a:ea typeface="標楷體" pitchFamily="65" charset="-120"/>
            </a:endParaRPr>
          </a:p>
          <a:p>
            <a:r>
              <a:rPr lang="zh-TW" altLang="en-US" sz="2800" b="1" dirty="0" smtClean="0">
                <a:solidFill>
                  <a:schemeClr val="accent5">
                    <a:lumMod val="25000"/>
                  </a:schemeClr>
                </a:solidFill>
                <a:ea typeface="標楷體" pitchFamily="65" charset="-120"/>
              </a:rPr>
              <a:t>清華大學 經濟學系</a:t>
            </a:r>
            <a:endParaRPr lang="en-US" altLang="zh-TW" sz="2800" b="1" dirty="0" smtClean="0">
              <a:solidFill>
                <a:schemeClr val="accent5">
                  <a:lumMod val="25000"/>
                </a:schemeClr>
              </a:solidFill>
              <a:ea typeface="標楷體" pitchFamily="65" charset="-120"/>
            </a:endParaRPr>
          </a:p>
          <a:p>
            <a:endParaRPr lang="en-US" altLang="zh-TW" sz="2400" b="1" dirty="0" smtClean="0">
              <a:solidFill>
                <a:schemeClr val="accent5">
                  <a:lumMod val="25000"/>
                </a:schemeClr>
              </a:solidFill>
              <a:ea typeface="標楷體" pitchFamily="65" charset="-120"/>
            </a:endParaRPr>
          </a:p>
          <a:p>
            <a:r>
              <a:rPr lang="en-US" altLang="zh-TW" sz="2400" b="1" dirty="0" smtClean="0">
                <a:solidFill>
                  <a:schemeClr val="accent5">
                    <a:lumMod val="25000"/>
                  </a:schemeClr>
                </a:solidFill>
                <a:ea typeface="標楷體" pitchFamily="65" charset="-120"/>
              </a:rPr>
              <a:t>2015/07/18 </a:t>
            </a:r>
            <a:r>
              <a:rPr lang="zh-TW" altLang="en-US" sz="2400" b="1" dirty="0" smtClean="0">
                <a:solidFill>
                  <a:schemeClr val="accent5">
                    <a:lumMod val="25000"/>
                  </a:schemeClr>
                </a:solidFill>
                <a:ea typeface="標楷體" pitchFamily="65" charset="-120"/>
              </a:rPr>
              <a:t>於談判管理學會</a:t>
            </a:r>
            <a:endParaRPr lang="en-US" altLang="zh-TW" sz="2400" b="1" dirty="0" smtClean="0">
              <a:solidFill>
                <a:schemeClr val="accent5">
                  <a:lumMod val="25000"/>
                </a:schemeClr>
              </a:solidFill>
              <a:ea typeface="標楷體" pitchFamily="65" charset="-120"/>
            </a:endParaRPr>
          </a:p>
          <a:p>
            <a:endParaRPr lang="zh-TW" altLang="zh-TW" sz="2400" b="1" dirty="0">
              <a:solidFill>
                <a:schemeClr val="accent5">
                  <a:lumMod val="25000"/>
                </a:schemeClr>
              </a:solidFill>
              <a:ea typeface="標楷體" pitchFamily="65" charset="-120"/>
            </a:endParaRPr>
          </a:p>
        </p:txBody>
      </p:sp>
      <p:sp>
        <p:nvSpPr>
          <p:cNvPr id="5" name="投影片編號版面配置區 4"/>
          <p:cNvSpPr>
            <a:spLocks noGrp="1"/>
          </p:cNvSpPr>
          <p:nvPr>
            <p:ph type="sldNum" sz="quarter" idx="4"/>
          </p:nvPr>
        </p:nvSpPr>
        <p:spPr/>
        <p:txBody>
          <a:bodyPr/>
          <a:lstStyle/>
          <a:p>
            <a:fld id="{BCD1680D-2EAE-47AB-9917-EC497C6390DE}" type="slidenum">
              <a:rPr lang="en-US" altLang="zh-TW" smtClean="0"/>
              <a:pPr/>
              <a:t>1</a:t>
            </a:fld>
            <a:endParaRPr lang="en-US" altLang="zh-TW"/>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474562" y="0"/>
            <a:ext cx="8316410" cy="960438"/>
          </a:xfrm>
        </p:spPr>
        <p:txBody>
          <a:bodyPr/>
          <a:lstStyle/>
          <a:p>
            <a:pPr algn="l"/>
            <a:r>
              <a:rPr lang="en-US" altLang="zh-TW" sz="4000" b="1" dirty="0" smtClean="0">
                <a:solidFill>
                  <a:srgbClr val="7030A0"/>
                </a:solidFill>
                <a:latin typeface="+mn-lt"/>
              </a:rPr>
              <a:t>2-3  </a:t>
            </a:r>
            <a:r>
              <a:rPr lang="zh-TW" altLang="en-US" sz="4000" b="1" dirty="0" smtClean="0">
                <a:solidFill>
                  <a:srgbClr val="7030A0"/>
                </a:solidFill>
                <a:latin typeface="+mn-lt"/>
              </a:rPr>
              <a:t>社會秩序</a:t>
            </a:r>
          </a:p>
        </p:txBody>
      </p:sp>
      <p:sp>
        <p:nvSpPr>
          <p:cNvPr id="510979" name="Rectangle 3"/>
          <p:cNvSpPr>
            <a:spLocks noGrp="1" noChangeArrowheads="1"/>
          </p:cNvSpPr>
          <p:nvPr>
            <p:ph type="body" idx="1"/>
          </p:nvPr>
        </p:nvSpPr>
        <p:spPr>
          <a:xfrm>
            <a:off x="763929" y="914400"/>
            <a:ext cx="8113853" cy="5683170"/>
          </a:xfrm>
        </p:spPr>
        <p:txBody>
          <a:bodyPr/>
          <a:lstStyle/>
          <a:p>
            <a:pPr marL="514350" indent="-514350">
              <a:buFont typeface="Wingdings" pitchFamily="2" charset="2"/>
              <a:buChar char="u"/>
            </a:pPr>
            <a:r>
              <a:rPr lang="en-US" altLang="zh-TW" dirty="0" smtClean="0"/>
              <a:t>cosmos</a:t>
            </a:r>
            <a:r>
              <a:rPr lang="zh-TW" altLang="en-US" dirty="0" smtClean="0"/>
              <a:t>的</a:t>
            </a:r>
            <a:r>
              <a:rPr lang="zh-TW" altLang="en-US" b="1" dirty="0" smtClean="0"/>
              <a:t>秩序：</a:t>
            </a:r>
            <a:endParaRPr lang="en-US" altLang="zh-TW" b="1" dirty="0" smtClean="0"/>
          </a:p>
          <a:p>
            <a:pPr marL="914400" lvl="1" indent="-514350">
              <a:buFont typeface="Wingdings" pitchFamily="2" charset="2"/>
              <a:buAutoNum type="circleNumWdWhitePlain"/>
            </a:pPr>
            <a:r>
              <a:rPr lang="zh-TW" altLang="en-US" dirty="0" smtClean="0">
                <a:solidFill>
                  <a:schemeClr val="tx1"/>
                </a:solidFill>
              </a:rPr>
              <a:t>個人在下，相互尊重、遵循規則。</a:t>
            </a:r>
            <a:endParaRPr lang="en-US" altLang="zh-TW" dirty="0" smtClean="0">
              <a:solidFill>
                <a:schemeClr val="tx1"/>
              </a:solidFill>
            </a:endParaRPr>
          </a:p>
          <a:p>
            <a:pPr marL="914400" lvl="1" indent="-514350">
              <a:buFont typeface="Wingdings" pitchFamily="2" charset="2"/>
              <a:buAutoNum type="circleNumWdWhitePlain"/>
            </a:pPr>
            <a:r>
              <a:rPr lang="zh-TW" altLang="en-US" dirty="0" smtClean="0">
                <a:solidFill>
                  <a:schemeClr val="tx1"/>
                </a:solidFill>
              </a:rPr>
              <a:t>許多相關的規則匯聚成制度。</a:t>
            </a:r>
            <a:endParaRPr lang="en-US" altLang="zh-TW" dirty="0" smtClean="0">
              <a:solidFill>
                <a:schemeClr val="tx1"/>
              </a:solidFill>
            </a:endParaRPr>
          </a:p>
          <a:p>
            <a:pPr marL="914400" lvl="1" indent="-514350">
              <a:buFont typeface="Wingdings" pitchFamily="2" charset="2"/>
              <a:buAutoNum type="circleNumWdWhitePlain"/>
            </a:pPr>
            <a:r>
              <a:rPr lang="zh-TW" altLang="en-US" dirty="0" smtClean="0">
                <a:solidFill>
                  <a:schemeClr val="tx1"/>
                </a:solidFill>
              </a:rPr>
              <a:t>許多的結合成社會秩序。</a:t>
            </a:r>
            <a:endParaRPr lang="en-US" altLang="zh-TW" dirty="0" smtClean="0">
              <a:solidFill>
                <a:schemeClr val="tx1"/>
              </a:solidFill>
            </a:endParaRPr>
          </a:p>
          <a:p>
            <a:pPr marL="514350" indent="-514350">
              <a:buFont typeface="Wingdings" pitchFamily="2" charset="2"/>
              <a:buChar char="u"/>
            </a:pPr>
            <a:r>
              <a:rPr lang="en-US" altLang="zh-TW" dirty="0" smtClean="0"/>
              <a:t>Taxis</a:t>
            </a:r>
            <a:r>
              <a:rPr lang="zh-TW" altLang="en-US" dirty="0" smtClean="0"/>
              <a:t>的</a:t>
            </a:r>
            <a:r>
              <a:rPr lang="zh-TW" altLang="en-US" b="1" dirty="0" smtClean="0"/>
              <a:t>秩序：</a:t>
            </a:r>
            <a:endParaRPr lang="en-US" altLang="zh-TW" b="1" dirty="0" smtClean="0"/>
          </a:p>
          <a:p>
            <a:pPr marL="914400" lvl="1" indent="-514350">
              <a:buFont typeface="Wingdings" pitchFamily="2" charset="2"/>
              <a:buAutoNum type="circleNumWdWhitePlain"/>
            </a:pPr>
            <a:r>
              <a:rPr lang="zh-TW" altLang="en-US" dirty="0" smtClean="0">
                <a:solidFill>
                  <a:schemeClr val="tx1"/>
                </a:solidFill>
              </a:rPr>
              <a:t>個人接受由上而下的命令 ，並以階層方式結合成組織。</a:t>
            </a:r>
            <a:endParaRPr lang="en-US" altLang="zh-TW" dirty="0" smtClean="0">
              <a:solidFill>
                <a:schemeClr val="tx1"/>
              </a:solidFill>
            </a:endParaRPr>
          </a:p>
          <a:p>
            <a:pPr marL="914400" lvl="1" indent="-514350">
              <a:buFont typeface="Wingdings" pitchFamily="2" charset="2"/>
              <a:buAutoNum type="circleNumWdWhitePlain"/>
            </a:pPr>
            <a:r>
              <a:rPr lang="zh-TW" altLang="en-US" dirty="0" smtClean="0">
                <a:solidFill>
                  <a:schemeClr val="tx1"/>
                </a:solidFill>
              </a:rPr>
              <a:t>組織的運作以命令為主，規則為輔。</a:t>
            </a:r>
          </a:p>
          <a:p>
            <a:pPr marL="914400" lvl="1" indent="-514350">
              <a:buFont typeface="Wingdings" pitchFamily="2" charset="2"/>
              <a:buAutoNum type="circleNumWdWhitePlain"/>
            </a:pPr>
            <a:r>
              <a:rPr lang="zh-TW" altLang="en-US" dirty="0" smtClean="0">
                <a:solidFill>
                  <a:schemeClr val="tx1"/>
                </a:solidFill>
              </a:rPr>
              <a:t>許多的組織構成社會秩序。</a:t>
            </a:r>
            <a:endParaRPr lang="en-US" altLang="zh-TW" dirty="0" smtClean="0">
              <a:solidFill>
                <a:schemeClr val="tx1"/>
              </a:solidFill>
            </a:endParaRPr>
          </a:p>
          <a:p>
            <a:pPr marL="514350" indent="-514350">
              <a:buFont typeface="Wingdings" pitchFamily="2" charset="2"/>
              <a:buChar char="u"/>
            </a:pPr>
            <a:r>
              <a:rPr lang="zh-TW" altLang="en-US" dirty="0" smtClean="0"/>
              <a:t>制度與組織可以並存。</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10</a:t>
            </a:fld>
            <a:endParaRPr lang="en-US" altLang="zh-TW"/>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2"/>
          <p:cNvSpPr>
            <a:spLocks noGrp="1" noChangeArrowheads="1"/>
          </p:cNvSpPr>
          <p:nvPr>
            <p:ph type="title"/>
          </p:nvPr>
        </p:nvSpPr>
        <p:spPr>
          <a:xfrm>
            <a:off x="381965" y="0"/>
            <a:ext cx="8382656" cy="930275"/>
          </a:xfrm>
        </p:spPr>
        <p:txBody>
          <a:bodyPr/>
          <a:lstStyle/>
          <a:p>
            <a:pPr algn="l"/>
            <a:r>
              <a:rPr lang="en-US" altLang="zh-TW" sz="4000" b="1" dirty="0" smtClean="0">
                <a:solidFill>
                  <a:srgbClr val="7030A0"/>
                </a:solidFill>
                <a:latin typeface="+mn-lt"/>
              </a:rPr>
              <a:t>2-4  </a:t>
            </a:r>
            <a:r>
              <a:rPr lang="zh-TW" altLang="en-US" sz="4000" b="1" dirty="0" smtClean="0">
                <a:solidFill>
                  <a:srgbClr val="7030A0"/>
                </a:solidFill>
                <a:latin typeface="+mn-lt"/>
              </a:rPr>
              <a:t>例一：森林小路</a:t>
            </a:r>
          </a:p>
        </p:txBody>
      </p:sp>
      <p:sp>
        <p:nvSpPr>
          <p:cNvPr id="448515" name="Rectangle 3"/>
          <p:cNvSpPr>
            <a:spLocks noGrp="1" noChangeArrowheads="1"/>
          </p:cNvSpPr>
          <p:nvPr>
            <p:ph type="body" idx="1"/>
          </p:nvPr>
        </p:nvSpPr>
        <p:spPr>
          <a:xfrm>
            <a:off x="706056" y="1088020"/>
            <a:ext cx="8228026" cy="5225725"/>
          </a:xfrm>
        </p:spPr>
        <p:txBody>
          <a:bodyPr/>
          <a:lstStyle/>
          <a:p>
            <a:pPr marL="609600" indent="-609600">
              <a:buSzTx/>
              <a:buFont typeface="Wingdings" pitchFamily="2" charset="2"/>
              <a:buChar char="u"/>
            </a:pPr>
            <a:r>
              <a:rPr lang="zh-TW" altLang="en-US" sz="2800" b="1" dirty="0" smtClean="0"/>
              <a:t>演化過程：</a:t>
            </a:r>
            <a:endParaRPr lang="en-US" altLang="zh-TW" sz="2800" b="1" dirty="0" smtClean="0"/>
          </a:p>
          <a:p>
            <a:pPr marL="1009650" lvl="2" indent="-609600">
              <a:buFont typeface="Wingdings" pitchFamily="2" charset="2"/>
              <a:buAutoNum type="circleNumWdWhitePlain"/>
            </a:pPr>
            <a:r>
              <a:rPr lang="zh-TW" altLang="en-US" sz="2800" dirty="0" smtClean="0"/>
              <a:t>有人不滿意現況，去探索更好走的路。</a:t>
            </a:r>
          </a:p>
          <a:p>
            <a:pPr marL="1009650" lvl="2" indent="-609600">
              <a:buFont typeface="Wingdings" pitchFamily="2" charset="2"/>
              <a:buAutoNum type="circleNumWdWhitePlain"/>
            </a:pPr>
            <a:r>
              <a:rPr lang="zh-TW" altLang="en-US" sz="2800" dirty="0" smtClean="0"/>
              <a:t>資訊好的人計算邊際成本，決定是否跟隨。</a:t>
            </a:r>
          </a:p>
          <a:p>
            <a:pPr marL="1009650" lvl="2" indent="-609600">
              <a:buFont typeface="Wingdings" pitchFamily="2" charset="2"/>
              <a:buAutoNum type="circleNumWdWhitePlain"/>
            </a:pPr>
            <a:r>
              <a:rPr lang="zh-TW" altLang="en-US" sz="2800" dirty="0" smtClean="0"/>
              <a:t>更多的村民撿拾小石頭、披荊斬刺，踏出更好走的林道。</a:t>
            </a:r>
          </a:p>
          <a:p>
            <a:pPr marL="609600" indent="-609600">
              <a:buSzTx/>
              <a:buFont typeface="Wingdings" pitchFamily="2" charset="2"/>
              <a:buChar char="u"/>
            </a:pPr>
            <a:r>
              <a:rPr lang="zh-TW" altLang="en-US" sz="2800" b="1" dirty="0" smtClean="0"/>
              <a:t>個人角色：</a:t>
            </a:r>
            <a:endParaRPr lang="en-US" altLang="zh-TW" sz="2800" b="1" dirty="0" smtClean="0"/>
          </a:p>
          <a:p>
            <a:pPr marL="1009650" lvl="1" indent="-609600">
              <a:buFont typeface="Wingdings" pitchFamily="2" charset="2"/>
              <a:buAutoNum type="circleNumWdWhitePlain"/>
            </a:pPr>
            <a:r>
              <a:rPr lang="zh-TW" altLang="en-US" dirty="0" smtClean="0">
                <a:solidFill>
                  <a:schemeClr val="tx1"/>
                </a:solidFill>
              </a:rPr>
              <a:t>創業家：發現與創新。</a:t>
            </a:r>
            <a:endParaRPr lang="en-US" altLang="zh-TW" dirty="0" smtClean="0">
              <a:solidFill>
                <a:schemeClr val="tx1"/>
              </a:solidFill>
            </a:endParaRPr>
          </a:p>
          <a:p>
            <a:pPr marL="1009650" lvl="1" indent="-609600">
              <a:buFont typeface="Wingdings" pitchFamily="2" charset="2"/>
              <a:buAutoNum type="circleNumWdWhitePlain"/>
            </a:pPr>
            <a:r>
              <a:rPr lang="zh-TW" altLang="en-US" dirty="0" smtClean="0">
                <a:solidFill>
                  <a:schemeClr val="tx1"/>
                </a:solidFill>
              </a:rPr>
              <a:t>創業家：說服。</a:t>
            </a:r>
            <a:endParaRPr lang="en-US" altLang="zh-TW" dirty="0" smtClean="0">
              <a:solidFill>
                <a:schemeClr val="tx1"/>
              </a:solidFill>
            </a:endParaRPr>
          </a:p>
          <a:p>
            <a:pPr marL="1009650" lvl="1" indent="-609600">
              <a:buFont typeface="Wingdings" pitchFamily="2" charset="2"/>
              <a:buAutoNum type="circleNumWdWhitePlain"/>
            </a:pPr>
            <a:r>
              <a:rPr lang="zh-TW" altLang="en-US" dirty="0" smtClean="0">
                <a:solidFill>
                  <a:schemeClr val="tx1"/>
                </a:solidFill>
              </a:rPr>
              <a:t>鄉民：模仿與接受。</a:t>
            </a:r>
            <a:endParaRPr lang="en-US" altLang="zh-TW" dirty="0" smtClean="0">
              <a:solidFill>
                <a:schemeClr val="tx1"/>
              </a:solidFill>
            </a:endParaRPr>
          </a:p>
          <a:p>
            <a:pPr marL="1009650" lvl="1" indent="-609600">
              <a:buFont typeface="Wingdings" pitchFamily="2" charset="2"/>
              <a:buAutoNum type="circleNumWdWhitePlain"/>
            </a:pPr>
            <a:r>
              <a:rPr lang="zh-TW" altLang="en-US" dirty="0" smtClean="0">
                <a:solidFill>
                  <a:schemeClr val="tx1"/>
                </a:solidFill>
              </a:rPr>
              <a:t>鄉民：遵循。</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11</a:t>
            </a:fld>
            <a:endParaRPr lang="en-US" altLang="zh-TW"/>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Rectangle 2"/>
          <p:cNvSpPr>
            <a:spLocks noGrp="1" noChangeArrowheads="1"/>
          </p:cNvSpPr>
          <p:nvPr>
            <p:ph type="title"/>
          </p:nvPr>
        </p:nvSpPr>
        <p:spPr>
          <a:xfrm>
            <a:off x="434051" y="1"/>
            <a:ext cx="8229600" cy="983848"/>
          </a:xfrm>
        </p:spPr>
        <p:txBody>
          <a:bodyPr/>
          <a:lstStyle/>
          <a:p>
            <a:pPr algn="l"/>
            <a:r>
              <a:rPr lang="en-US" altLang="zh-TW" sz="4000" b="1" dirty="0" smtClean="0">
                <a:solidFill>
                  <a:srgbClr val="7030A0"/>
                </a:solidFill>
              </a:rPr>
              <a:t>2-5</a:t>
            </a:r>
            <a:r>
              <a:rPr lang="zh-TW" altLang="en-US" sz="4000" b="1" dirty="0" smtClean="0">
                <a:solidFill>
                  <a:srgbClr val="7030A0"/>
                </a:solidFill>
              </a:rPr>
              <a:t>  例二：</a:t>
            </a:r>
            <a:r>
              <a:rPr lang="zh-TW" altLang="en-US" sz="4000" b="1" dirty="0" smtClean="0">
                <a:solidFill>
                  <a:srgbClr val="7030A0"/>
                </a:solidFill>
                <a:latin typeface="新細明體" charset="-120"/>
              </a:rPr>
              <a:t>兩岸交流</a:t>
            </a:r>
          </a:p>
        </p:txBody>
      </p:sp>
      <p:sp>
        <p:nvSpPr>
          <p:cNvPr id="525315" name="Rectangle 3"/>
          <p:cNvSpPr>
            <a:spLocks noGrp="1" noChangeArrowheads="1"/>
          </p:cNvSpPr>
          <p:nvPr>
            <p:ph type="body" idx="1"/>
          </p:nvPr>
        </p:nvSpPr>
        <p:spPr>
          <a:xfrm>
            <a:off x="671332" y="972272"/>
            <a:ext cx="8090703" cy="5694745"/>
          </a:xfrm>
        </p:spPr>
        <p:txBody>
          <a:bodyPr/>
          <a:lstStyle/>
          <a:p>
            <a:pPr marL="609600" indent="-609600">
              <a:buSzTx/>
              <a:buFontTx/>
              <a:buAutoNum type="arabicParenR"/>
            </a:pPr>
            <a:r>
              <a:rPr lang="en-US" altLang="zh-TW" sz="2800" b="1" dirty="0" smtClean="0"/>
              <a:t>1970-1980 </a:t>
            </a:r>
            <a:r>
              <a:rPr lang="zh-TW" altLang="en-US" sz="2800" b="1" dirty="0" smtClean="0"/>
              <a:t>漁獲走私時期：</a:t>
            </a:r>
          </a:p>
          <a:p>
            <a:pPr marL="990600" lvl="1" indent="-533400">
              <a:buClr>
                <a:srgbClr val="006600"/>
              </a:buClr>
              <a:buSzTx/>
              <a:buFont typeface="Wingdings" pitchFamily="2" charset="2"/>
              <a:buChar char="l"/>
            </a:pPr>
            <a:r>
              <a:rPr lang="zh-TW" altLang="en-US" dirty="0" smtClean="0">
                <a:solidFill>
                  <a:schemeClr val="tx1"/>
                </a:solidFill>
              </a:rPr>
              <a:t>台灣漁民捕撈不如漁貿</a:t>
            </a:r>
            <a:r>
              <a:rPr kumimoji="0" lang="zh-TW" altLang="en-US" dirty="0" smtClean="0">
                <a:solidFill>
                  <a:schemeClr val="tx1"/>
                </a:solidFill>
              </a:rPr>
              <a:t>。</a:t>
            </a:r>
            <a:endParaRPr lang="zh-TW" altLang="en-US" dirty="0" smtClean="0">
              <a:solidFill>
                <a:schemeClr val="tx1"/>
              </a:solidFill>
            </a:endParaRPr>
          </a:p>
          <a:p>
            <a:pPr marL="990600" lvl="1" indent="-533400">
              <a:buClr>
                <a:srgbClr val="006600"/>
              </a:buClr>
              <a:buFont typeface="Wingdings" pitchFamily="2" charset="2"/>
              <a:buChar char="l"/>
            </a:pPr>
            <a:r>
              <a:rPr kumimoji="0" lang="zh-TW" altLang="en-US" dirty="0" smtClean="0">
                <a:solidFill>
                  <a:schemeClr val="tx1"/>
                </a:solidFill>
              </a:rPr>
              <a:t>大陸沿海允許台灣漁船靠岸。</a:t>
            </a:r>
            <a:endParaRPr lang="zh-TW" altLang="en-US" dirty="0" smtClean="0">
              <a:solidFill>
                <a:schemeClr val="tx1"/>
              </a:solidFill>
            </a:endParaRPr>
          </a:p>
          <a:p>
            <a:pPr marL="990600" lvl="1" indent="-533400">
              <a:buClr>
                <a:srgbClr val="006600"/>
              </a:buClr>
              <a:buSzTx/>
              <a:buFont typeface="Wingdings" pitchFamily="2" charset="2"/>
              <a:buChar char="l"/>
            </a:pPr>
            <a:r>
              <a:rPr kumimoji="0" lang="zh-TW" altLang="en-US" dirty="0" smtClean="0">
                <a:solidFill>
                  <a:schemeClr val="tx1"/>
                </a:solidFill>
              </a:rPr>
              <a:t>新竹南寮成為大陸漁貨集散地。</a:t>
            </a:r>
          </a:p>
          <a:p>
            <a:pPr marL="609600" indent="-609600">
              <a:buSzTx/>
              <a:buFontTx/>
              <a:buAutoNum type="arabicParenR"/>
            </a:pPr>
            <a:r>
              <a:rPr kumimoji="0" lang="en-US" altLang="zh-TW" sz="2800" b="1" dirty="0" smtClean="0"/>
              <a:t>1980-1990 </a:t>
            </a:r>
            <a:r>
              <a:rPr kumimoji="0" lang="zh-TW" altLang="en-US" sz="2800" b="1" dirty="0" smtClean="0"/>
              <a:t>廈門特區成立時期：</a:t>
            </a:r>
          </a:p>
          <a:p>
            <a:pPr marL="990600" lvl="1" indent="-533400">
              <a:buClr>
                <a:srgbClr val="006600"/>
              </a:buClr>
              <a:buFont typeface="Wingdings" pitchFamily="2" charset="2"/>
              <a:buChar char="l"/>
            </a:pPr>
            <a:r>
              <a:rPr kumimoji="0" lang="zh-TW" altLang="en-US" dirty="0" smtClean="0">
                <a:solidFill>
                  <a:schemeClr val="tx1"/>
                </a:solidFill>
              </a:rPr>
              <a:t>中小企業轉往大陸投資。</a:t>
            </a:r>
          </a:p>
          <a:p>
            <a:pPr marL="990600" lvl="1" indent="-533400">
              <a:buClr>
                <a:srgbClr val="006600"/>
              </a:buClr>
              <a:buFont typeface="Wingdings" pitchFamily="2" charset="2"/>
              <a:buChar char="l"/>
            </a:pPr>
            <a:r>
              <a:rPr kumimoji="0" lang="zh-TW" altLang="en-US" dirty="0" smtClean="0">
                <a:solidFill>
                  <a:schemeClr val="tx1"/>
                </a:solidFill>
              </a:rPr>
              <a:t>台北淡水的黑金剛快艇。</a:t>
            </a:r>
          </a:p>
          <a:p>
            <a:pPr marL="990600" lvl="1" indent="-533400">
              <a:buClr>
                <a:srgbClr val="006600"/>
              </a:buClr>
              <a:buFont typeface="Wingdings" pitchFamily="2" charset="2"/>
              <a:buChar char="l"/>
            </a:pPr>
            <a:r>
              <a:rPr kumimoji="0" lang="zh-TW" altLang="en-US" dirty="0" smtClean="0">
                <a:solidFill>
                  <a:schemeClr val="tx1"/>
                </a:solidFill>
              </a:rPr>
              <a:t>新竹南寮的地下匯兌中心。</a:t>
            </a:r>
            <a:endParaRPr kumimoji="0" lang="en-US" altLang="zh-TW" dirty="0" smtClean="0">
              <a:solidFill>
                <a:schemeClr val="tx1"/>
              </a:solidFill>
            </a:endParaRPr>
          </a:p>
          <a:p>
            <a:pPr marL="990600" lvl="1" indent="-533400">
              <a:buClr>
                <a:srgbClr val="006600"/>
              </a:buClr>
              <a:buFont typeface="Wingdings" pitchFamily="2" charset="2"/>
              <a:buChar char="l"/>
            </a:pPr>
            <a:r>
              <a:rPr kumimoji="0" lang="zh-TW" altLang="en-US" dirty="0" smtClean="0">
                <a:solidFill>
                  <a:schemeClr val="tx1"/>
                </a:solidFill>
              </a:rPr>
              <a:t>從「自由返鄉運動」到 「老兵返鄉運動 」。</a:t>
            </a:r>
          </a:p>
          <a:p>
            <a:pPr marL="609600" indent="-609600">
              <a:buSzTx/>
              <a:buFontTx/>
              <a:buAutoNum type="arabicParenR" startAt="3"/>
            </a:pPr>
            <a:r>
              <a:rPr kumimoji="0" lang="en-US" altLang="zh-TW" sz="2800" b="1" dirty="0" smtClean="0"/>
              <a:t>1990-2000 </a:t>
            </a:r>
            <a:r>
              <a:rPr kumimoji="0" lang="zh-TW" altLang="en-US" sz="2800" b="1" dirty="0" smtClean="0"/>
              <a:t>開放探親以後：</a:t>
            </a:r>
            <a:endParaRPr kumimoji="0" lang="en-US" altLang="zh-TW" sz="2800" b="1" dirty="0" smtClean="0"/>
          </a:p>
          <a:p>
            <a:pPr marL="1009650" lvl="1" indent="-558800">
              <a:buFont typeface="Wingdings" pitchFamily="2" charset="2"/>
              <a:buChar char="l"/>
            </a:pPr>
            <a:r>
              <a:rPr kumimoji="0" lang="zh-TW" altLang="en-US" dirty="0" smtClean="0">
                <a:solidFill>
                  <a:schemeClr val="tx1"/>
                </a:solidFill>
              </a:rPr>
              <a:t>大陸觀光潮。</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12</a:t>
            </a:fld>
            <a:endParaRPr lang="en-US" altLang="zh-TW"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486137" y="0"/>
            <a:ext cx="8327984" cy="868101"/>
          </a:xfrm>
        </p:spPr>
        <p:txBody>
          <a:bodyPr/>
          <a:lstStyle/>
          <a:p>
            <a:pPr algn="l"/>
            <a:r>
              <a:rPr lang="en-US" altLang="zh-TW" sz="4000" b="1" dirty="0" smtClean="0">
                <a:solidFill>
                  <a:srgbClr val="7030A0"/>
                </a:solidFill>
              </a:rPr>
              <a:t>2-6</a:t>
            </a:r>
            <a:r>
              <a:rPr lang="zh-TW" altLang="en-US" sz="4000" b="1" dirty="0" smtClean="0">
                <a:solidFill>
                  <a:srgbClr val="7030A0"/>
                </a:solidFill>
              </a:rPr>
              <a:t>  例三：</a:t>
            </a:r>
            <a:r>
              <a:rPr lang="zh-TW" altLang="en-US" sz="4000" b="1" dirty="0" smtClean="0">
                <a:solidFill>
                  <a:srgbClr val="7030A0"/>
                </a:solidFill>
                <a:latin typeface="新細明體" charset="-120"/>
              </a:rPr>
              <a:t>其他制度</a:t>
            </a:r>
          </a:p>
        </p:txBody>
      </p:sp>
      <p:sp>
        <p:nvSpPr>
          <p:cNvPr id="450563" name="Rectangle 3"/>
          <p:cNvSpPr>
            <a:spLocks noGrp="1" noChangeArrowheads="1"/>
          </p:cNvSpPr>
          <p:nvPr>
            <p:ph type="body" idx="1"/>
          </p:nvPr>
        </p:nvSpPr>
        <p:spPr>
          <a:xfrm>
            <a:off x="752355" y="1030147"/>
            <a:ext cx="8148576" cy="5139159"/>
          </a:xfrm>
        </p:spPr>
        <p:txBody>
          <a:bodyPr/>
          <a:lstStyle/>
          <a:p>
            <a:pPr marL="609600" indent="-609600">
              <a:lnSpc>
                <a:spcPct val="120000"/>
              </a:lnSpc>
              <a:buFont typeface="+mj-lt"/>
              <a:buAutoNum type="arabicParenR"/>
            </a:pPr>
            <a:r>
              <a:rPr lang="zh-TW" altLang="en-US" b="1" dirty="0" smtClean="0"/>
              <a:t>傳統：</a:t>
            </a:r>
            <a:endParaRPr lang="en-US" altLang="zh-TW" b="1" dirty="0" smtClean="0"/>
          </a:p>
          <a:p>
            <a:pPr marL="1009650" lvl="1" indent="-609600">
              <a:lnSpc>
                <a:spcPct val="120000"/>
              </a:lnSpc>
              <a:buFont typeface="Wingdings" pitchFamily="2" charset="2"/>
              <a:buChar char="l"/>
            </a:pPr>
            <a:r>
              <a:rPr lang="zh-TW" altLang="en-US" dirty="0" smtClean="0">
                <a:solidFill>
                  <a:schemeClr val="tx1"/>
                </a:solidFill>
              </a:rPr>
              <a:t>貨幣、市場、語言、自然法</a:t>
            </a:r>
            <a:endParaRPr lang="en-US" altLang="zh-TW" dirty="0" smtClean="0">
              <a:solidFill>
                <a:schemeClr val="tx1"/>
              </a:solidFill>
            </a:endParaRPr>
          </a:p>
          <a:p>
            <a:pPr marL="609600" indent="-609600">
              <a:lnSpc>
                <a:spcPct val="120000"/>
              </a:lnSpc>
              <a:buFont typeface="+mj-lt"/>
              <a:buAutoNum type="arabicParenR"/>
            </a:pPr>
            <a:r>
              <a:rPr lang="zh-TW" altLang="en-US" b="1" dirty="0" smtClean="0"/>
              <a:t>當代：</a:t>
            </a:r>
          </a:p>
          <a:p>
            <a:pPr marL="990600" lvl="1" indent="-533400">
              <a:lnSpc>
                <a:spcPct val="120000"/>
              </a:lnSpc>
              <a:buClr>
                <a:srgbClr val="006600"/>
              </a:buClr>
              <a:buSzTx/>
              <a:buFont typeface="Wingdings" pitchFamily="2" charset="2"/>
              <a:buAutoNum type="circleNumWdWhitePlain"/>
            </a:pPr>
            <a:r>
              <a:rPr lang="zh-TW" altLang="en-US" dirty="0" smtClean="0">
                <a:solidFill>
                  <a:schemeClr val="tx1"/>
                </a:solidFill>
              </a:rPr>
              <a:t>從香奈兒到低腰牛仔褲。</a:t>
            </a:r>
          </a:p>
          <a:p>
            <a:pPr marL="990600" lvl="1" indent="-533400">
              <a:lnSpc>
                <a:spcPct val="120000"/>
              </a:lnSpc>
              <a:buClr>
                <a:srgbClr val="006600"/>
              </a:buClr>
              <a:buSzTx/>
              <a:buFont typeface="Wingdings" pitchFamily="2" charset="2"/>
              <a:buAutoNum type="circleNumWdWhitePlain"/>
            </a:pPr>
            <a:r>
              <a:rPr lang="zh-TW" altLang="en-US" dirty="0" smtClean="0">
                <a:solidFill>
                  <a:schemeClr val="tx1"/>
                </a:solidFill>
              </a:rPr>
              <a:t>傳統婚禮的演變。</a:t>
            </a:r>
            <a:endParaRPr lang="en-US" altLang="zh-TW" dirty="0" smtClean="0">
              <a:solidFill>
                <a:schemeClr val="tx1"/>
              </a:solidFill>
            </a:endParaRPr>
          </a:p>
          <a:p>
            <a:pPr marL="990600" lvl="1" indent="-533400">
              <a:lnSpc>
                <a:spcPct val="120000"/>
              </a:lnSpc>
              <a:buClr>
                <a:srgbClr val="006600"/>
              </a:buClr>
              <a:buSzTx/>
              <a:buFont typeface="Wingdings" pitchFamily="2" charset="2"/>
              <a:buAutoNum type="circleNumWdWhitePlain"/>
            </a:pPr>
            <a:r>
              <a:rPr lang="zh-TW" altLang="en-US" dirty="0" smtClean="0">
                <a:solidFill>
                  <a:schemeClr val="tx1"/>
                </a:solidFill>
              </a:rPr>
              <a:t>家庭的解構與演化。</a:t>
            </a:r>
            <a:endParaRPr lang="en-US" altLang="zh-TW" dirty="0" smtClean="0">
              <a:solidFill>
                <a:schemeClr val="tx1"/>
              </a:solidFill>
            </a:endParaRPr>
          </a:p>
          <a:p>
            <a:pPr marL="590550" indent="-533400">
              <a:lnSpc>
                <a:spcPct val="120000"/>
              </a:lnSpc>
              <a:buClr>
                <a:srgbClr val="006600"/>
              </a:buClr>
              <a:buFont typeface="Wingdings" pitchFamily="2" charset="2"/>
              <a:buChar char="u"/>
            </a:pPr>
            <a:r>
              <a:rPr lang="zh-TW" altLang="en-US" b="1" dirty="0" smtClean="0">
                <a:solidFill>
                  <a:srgbClr val="C00000"/>
                </a:solidFill>
              </a:rPr>
              <a:t>幾乎所有的制度演化都可以方法論個人主義加以詮釋。</a:t>
            </a:r>
            <a:endParaRPr lang="en-US" altLang="zh-TW" b="1" dirty="0" smtClean="0">
              <a:solidFill>
                <a:srgbClr val="C00000"/>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13</a:t>
            </a:fld>
            <a:endParaRPr lang="en-US" altLang="zh-TW"/>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Rectangle 2"/>
          <p:cNvSpPr>
            <a:spLocks noGrp="1" noChangeArrowheads="1"/>
          </p:cNvSpPr>
          <p:nvPr>
            <p:ph type="title"/>
          </p:nvPr>
        </p:nvSpPr>
        <p:spPr>
          <a:xfrm>
            <a:off x="572947" y="0"/>
            <a:ext cx="8229600" cy="960438"/>
          </a:xfrm>
        </p:spPr>
        <p:txBody>
          <a:bodyPr/>
          <a:lstStyle/>
          <a:p>
            <a:r>
              <a:rPr lang="en-US" altLang="zh-TW" b="1" dirty="0" smtClean="0">
                <a:solidFill>
                  <a:srgbClr val="FF0000"/>
                </a:solidFill>
              </a:rPr>
              <a:t>3. </a:t>
            </a:r>
            <a:r>
              <a:rPr lang="zh-TW" altLang="en-US" b="1" dirty="0" smtClean="0">
                <a:solidFill>
                  <a:srgbClr val="FF0000"/>
                </a:solidFill>
                <a:latin typeface="新細明體" charset="-120"/>
              </a:rPr>
              <a:t>演化過程</a:t>
            </a:r>
          </a:p>
        </p:txBody>
      </p:sp>
      <p:sp>
        <p:nvSpPr>
          <p:cNvPr id="446467" name="Rectangle 3"/>
          <p:cNvSpPr>
            <a:spLocks noGrp="1" noChangeArrowheads="1"/>
          </p:cNvSpPr>
          <p:nvPr>
            <p:ph type="body" idx="1"/>
          </p:nvPr>
        </p:nvSpPr>
        <p:spPr>
          <a:xfrm>
            <a:off x="752354" y="1354238"/>
            <a:ext cx="8391646" cy="5208487"/>
          </a:xfrm>
        </p:spPr>
        <p:txBody>
          <a:bodyPr/>
          <a:lstStyle/>
          <a:p>
            <a:pPr>
              <a:lnSpc>
                <a:spcPct val="110000"/>
              </a:lnSpc>
            </a:pPr>
            <a:r>
              <a:rPr lang="en-US" altLang="zh-TW" dirty="0" smtClean="0">
                <a:latin typeface="Times New Roman" pitchFamily="18" charset="0"/>
              </a:rPr>
              <a:t>As a think and acting being, man emerges from his </a:t>
            </a:r>
            <a:r>
              <a:rPr lang="en-US" altLang="zh-TW" dirty="0" err="1" smtClean="0">
                <a:latin typeface="Times New Roman" pitchFamily="18" charset="0"/>
              </a:rPr>
              <a:t>prehuman</a:t>
            </a:r>
            <a:r>
              <a:rPr lang="en-US" altLang="zh-TW" dirty="0" smtClean="0">
                <a:latin typeface="Times New Roman" pitchFamily="18" charset="0"/>
              </a:rPr>
              <a:t> existence already as a social being.  The evolution of reason, language, and cooperation is the outcome of the same process: they were inseparably and necessarily linked together. But this process took place in individuals. (</a:t>
            </a:r>
            <a:r>
              <a:rPr lang="en-US" altLang="zh-TW" dirty="0" err="1" smtClean="0">
                <a:latin typeface="Times New Roman" pitchFamily="18" charset="0"/>
              </a:rPr>
              <a:t>Mises</a:t>
            </a:r>
            <a:r>
              <a:rPr lang="en-US" altLang="zh-TW" dirty="0" smtClean="0">
                <a:latin typeface="Times New Roman" pitchFamily="18" charset="0"/>
              </a:rPr>
              <a:t> )</a:t>
            </a:r>
            <a:endParaRPr lang="zh-TW" altLang="en-US" i="1" dirty="0" smtClean="0">
              <a:latin typeface="Times New Roman" pitchFamily="18" charset="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14</a:t>
            </a:fld>
            <a:endParaRPr lang="en-US" altLang="zh-TW"/>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42" name="Rectangle 2"/>
          <p:cNvSpPr>
            <a:spLocks noGrp="1" noChangeArrowheads="1"/>
          </p:cNvSpPr>
          <p:nvPr>
            <p:ph type="title"/>
          </p:nvPr>
        </p:nvSpPr>
        <p:spPr>
          <a:xfrm>
            <a:off x="405114" y="0"/>
            <a:ext cx="8397432" cy="942975"/>
          </a:xfrm>
        </p:spPr>
        <p:txBody>
          <a:bodyPr/>
          <a:lstStyle/>
          <a:p>
            <a:pPr algn="l"/>
            <a:r>
              <a:rPr lang="en-US" altLang="zh-TW" sz="4000" b="1" dirty="0" smtClean="0">
                <a:solidFill>
                  <a:srgbClr val="7030A0"/>
                </a:solidFill>
                <a:latin typeface="+mn-lt"/>
              </a:rPr>
              <a:t>3-1  </a:t>
            </a:r>
            <a:r>
              <a:rPr lang="zh-TW" altLang="en-US" sz="4000" b="1" dirty="0" smtClean="0">
                <a:solidFill>
                  <a:srgbClr val="7030A0"/>
                </a:solidFill>
                <a:latin typeface="+mn-lt"/>
              </a:rPr>
              <a:t>制度演化理論的三機制</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15</a:t>
            </a:fld>
            <a:endParaRPr lang="en-US" altLang="zh-TW"/>
          </a:p>
        </p:txBody>
      </p:sp>
      <p:sp>
        <p:nvSpPr>
          <p:cNvPr id="6" name="Rectangle 3"/>
          <p:cNvSpPr txBox="1">
            <a:spLocks noChangeArrowheads="1"/>
          </p:cNvSpPr>
          <p:nvPr/>
        </p:nvSpPr>
        <p:spPr bwMode="auto">
          <a:xfrm>
            <a:off x="486136" y="981777"/>
            <a:ext cx="8495817" cy="570838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609600" indent="-609600">
              <a:spcBef>
                <a:spcPct val="20000"/>
              </a:spcBef>
              <a:buFont typeface="Wingdings" pitchFamily="2" charset="2"/>
              <a:buChar char="u"/>
              <a:defRPr/>
            </a:pPr>
            <a:r>
              <a:rPr lang="zh-TW" altLang="en-US" sz="2800" dirty="0" smtClean="0"/>
              <a:t>避免和生物學的文化演化理論</a:t>
            </a:r>
            <a:r>
              <a:rPr lang="en-US" altLang="zh-TW" sz="2400" dirty="0" smtClean="0"/>
              <a:t>(cultural evolution</a:t>
            </a:r>
            <a:r>
              <a:rPr lang="en-US" altLang="zh-TW" sz="2800" dirty="0" smtClean="0"/>
              <a:t>)</a:t>
            </a:r>
            <a:r>
              <a:rPr lang="zh-TW" altLang="en-US" sz="2800" dirty="0" smtClean="0"/>
              <a:t>混淆，我們用</a:t>
            </a:r>
            <a:r>
              <a:rPr lang="zh-TW" altLang="en-US" sz="2800" b="1" dirty="0" smtClean="0"/>
              <a:t>制度演化理論</a:t>
            </a:r>
            <a:r>
              <a:rPr lang="en-US" altLang="zh-TW" sz="2400" dirty="0" smtClean="0"/>
              <a:t>(institutional evolution)</a:t>
            </a:r>
            <a:r>
              <a:rPr lang="zh-TW" altLang="en-US" sz="2800" dirty="0" smtClean="0"/>
              <a:t>。</a:t>
            </a:r>
            <a:endParaRPr lang="en-US" altLang="zh-TW" sz="2800" dirty="0" smtClean="0"/>
          </a:p>
          <a:p>
            <a:pPr marL="609600" indent="-609600">
              <a:spcBef>
                <a:spcPct val="20000"/>
              </a:spcBef>
              <a:buFont typeface="Wingdings" pitchFamily="2" charset="2"/>
              <a:buChar char="u"/>
              <a:defRPr/>
            </a:pPr>
            <a:r>
              <a:rPr lang="zh-TW" altLang="en-US" sz="3200" b="1" dirty="0" smtClean="0">
                <a:latin typeface="+mn-lt"/>
              </a:rPr>
              <a:t>制度演化理論的三機制</a:t>
            </a:r>
            <a:endParaRPr lang="en-US" altLang="zh-TW" sz="3200" dirty="0" smtClean="0"/>
          </a:p>
          <a:p>
            <a:pPr marL="1066800" lvl="1" indent="-609600">
              <a:spcBef>
                <a:spcPct val="20000"/>
              </a:spcBef>
              <a:buFont typeface="+mj-lt"/>
              <a:buAutoNum type="arabicParenR"/>
              <a:defRPr/>
            </a:pPr>
            <a:r>
              <a:rPr kumimoji="1" lang="zh-TW" altLang="en-US" sz="2800" b="1" i="0" u="none" strike="noStrike" kern="0" cap="none" spc="0" normalizeH="0" baseline="0" noProof="0" dirty="0" smtClean="0">
                <a:ln>
                  <a:noFill/>
                </a:ln>
                <a:solidFill>
                  <a:schemeClr val="tx1"/>
                </a:solidFill>
                <a:effectLst/>
                <a:uLnTx/>
                <a:uFillTx/>
                <a:latin typeface="+mn-lt"/>
                <a:ea typeface="+mn-ea"/>
                <a:cs typeface="+mn-cs"/>
              </a:rPr>
              <a:t>發現與創新：</a:t>
            </a:r>
            <a:endParaRPr kumimoji="1" lang="en-US" altLang="zh-TW" sz="2800" b="1" i="0" u="none" strike="noStrike" kern="0" cap="none" spc="0" normalizeH="0" baseline="0" noProof="0" dirty="0" smtClean="0">
              <a:ln>
                <a:noFill/>
              </a:ln>
              <a:solidFill>
                <a:schemeClr val="tx1"/>
              </a:solidFill>
              <a:effectLst/>
              <a:uLnTx/>
              <a:uFillTx/>
              <a:latin typeface="+mn-lt"/>
              <a:ea typeface="+mn-ea"/>
              <a:cs typeface="+mn-cs"/>
            </a:endParaRPr>
          </a:p>
          <a:p>
            <a:pPr marL="1466850" lvl="2" indent="-609600">
              <a:spcBef>
                <a:spcPct val="20000"/>
              </a:spcBef>
              <a:buFont typeface="Wingdings" pitchFamily="2" charset="2"/>
              <a:buChar char="l"/>
            </a:pPr>
            <a:r>
              <a:rPr lang="zh-TW" altLang="en-US" sz="2800" dirty="0" smtClean="0">
                <a:latin typeface="新細明體" charset="-120"/>
              </a:rPr>
              <a:t>不滿現狀並勇於尋找新制度的企業家精神。</a:t>
            </a:r>
            <a:endParaRPr kumimoji="1" lang="en-US" altLang="zh-TW" sz="2800" b="0" i="0" u="none" strike="noStrike" kern="0" cap="none" spc="0" normalizeH="0" baseline="0" noProof="0" dirty="0" smtClean="0">
              <a:ln>
                <a:noFill/>
              </a:ln>
              <a:solidFill>
                <a:schemeClr val="tx1"/>
              </a:solidFill>
              <a:effectLst/>
              <a:uLnTx/>
              <a:uFillTx/>
              <a:latin typeface="+mn-lt"/>
              <a:ea typeface="+mn-ea"/>
            </a:endParaRPr>
          </a:p>
          <a:p>
            <a:pPr marL="1066800" lvl="1" indent="-609600">
              <a:spcBef>
                <a:spcPct val="20000"/>
              </a:spcBef>
              <a:buFont typeface="Wingdings" pitchFamily="2" charset="2"/>
              <a:buAutoNum type="arabicParenR"/>
              <a:defRPr/>
            </a:pPr>
            <a:r>
              <a:rPr lang="zh-TW" altLang="en-US" sz="2800" b="1" kern="0" dirty="0" smtClean="0">
                <a:latin typeface="+mn-lt"/>
                <a:ea typeface="+mn-ea"/>
              </a:rPr>
              <a:t>說服與接受：</a:t>
            </a:r>
            <a:endParaRPr kumimoji="1" lang="en-US" altLang="zh-TW" sz="2800" b="1" i="0" u="none" strike="noStrike" kern="0" cap="none" spc="0" normalizeH="0" baseline="0" noProof="0" dirty="0" smtClean="0">
              <a:ln>
                <a:noFill/>
              </a:ln>
              <a:solidFill>
                <a:schemeClr val="tx1"/>
              </a:solidFill>
              <a:effectLst/>
              <a:uLnTx/>
              <a:uFillTx/>
              <a:latin typeface="+mn-lt"/>
              <a:ea typeface="+mn-ea"/>
              <a:cs typeface="+mn-cs"/>
            </a:endParaRPr>
          </a:p>
          <a:p>
            <a:pPr marL="1466850" lvl="2" indent="-609600">
              <a:spcBef>
                <a:spcPct val="20000"/>
              </a:spcBef>
              <a:buFont typeface="Wingdings" pitchFamily="2" charset="2"/>
              <a:buChar char="l"/>
            </a:pPr>
            <a:r>
              <a:rPr lang="zh-TW" altLang="en-US" sz="2800" dirty="0" smtClean="0">
                <a:latin typeface="新細明體" charset="-120"/>
              </a:rPr>
              <a:t>創新者勤於說服，消費者勇於嘗試。</a:t>
            </a:r>
            <a:endParaRPr lang="en-US" altLang="zh-TW" sz="2800" dirty="0" smtClean="0">
              <a:latin typeface="新細明體" charset="-120"/>
            </a:endParaRPr>
          </a:p>
          <a:p>
            <a:pPr marL="1066800" lvl="1" indent="-609600">
              <a:spcBef>
                <a:spcPct val="20000"/>
              </a:spcBef>
              <a:buFont typeface="Wingdings" pitchFamily="2" charset="2"/>
              <a:buAutoNum type="arabicParenR"/>
              <a:defRPr/>
            </a:pPr>
            <a:r>
              <a:rPr kumimoji="1" lang="zh-TW" altLang="en-US" sz="2800" b="1" i="0" u="none" strike="noStrike" kern="0" cap="none" spc="0" normalizeH="0" baseline="0" noProof="0" dirty="0" smtClean="0">
                <a:ln>
                  <a:noFill/>
                </a:ln>
                <a:solidFill>
                  <a:schemeClr val="tx1"/>
                </a:solidFill>
                <a:effectLst/>
                <a:uLnTx/>
                <a:uFillTx/>
                <a:latin typeface="+mn-lt"/>
                <a:ea typeface="+mn-ea"/>
                <a:cs typeface="+mn-cs"/>
              </a:rPr>
              <a:t>模仿與跟隨：</a:t>
            </a:r>
            <a:endParaRPr kumimoji="1" lang="en-US" altLang="zh-TW" sz="2800" b="1" i="0" u="none" strike="noStrike" kern="0" cap="none" spc="0" normalizeH="0" baseline="0" noProof="0" dirty="0" smtClean="0">
              <a:ln>
                <a:noFill/>
              </a:ln>
              <a:solidFill>
                <a:schemeClr val="tx1"/>
              </a:solidFill>
              <a:effectLst/>
              <a:uLnTx/>
              <a:uFillTx/>
              <a:latin typeface="+mn-lt"/>
              <a:ea typeface="+mn-ea"/>
              <a:cs typeface="+mn-cs"/>
            </a:endParaRPr>
          </a:p>
          <a:p>
            <a:pPr marL="1466850" lvl="2" indent="-609600">
              <a:spcBef>
                <a:spcPct val="20000"/>
              </a:spcBef>
              <a:buFont typeface="Wingdings" pitchFamily="2" charset="2"/>
              <a:buChar char="l"/>
            </a:pPr>
            <a:r>
              <a:rPr lang="zh-TW" altLang="en-US" sz="2800" dirty="0" smtClean="0">
                <a:latin typeface="新細明體" charset="-120"/>
              </a:rPr>
              <a:t>行為的基礎終歸於個人的</a:t>
            </a:r>
            <a:r>
              <a:rPr lang="zh-TW" altLang="en-US" sz="2800" dirty="0" smtClean="0"/>
              <a:t>自利計算</a:t>
            </a:r>
            <a:r>
              <a:rPr lang="zh-TW" altLang="en-US" sz="2800" kern="0" dirty="0" smtClean="0">
                <a:latin typeface="+mn-lt"/>
                <a:ea typeface="+mn-ea"/>
              </a:rPr>
              <a:t>。</a:t>
            </a:r>
          </a:p>
          <a:p>
            <a:pPr marL="1466850" lvl="2" indent="-609600">
              <a:spcBef>
                <a:spcPct val="20000"/>
              </a:spcBef>
              <a:buFont typeface="Wingdings" pitchFamily="2" charset="2"/>
              <a:buChar char="l"/>
            </a:pPr>
            <a:r>
              <a:rPr lang="zh-TW" altLang="en-US" sz="2800" dirty="0" smtClean="0">
                <a:latin typeface="新細明體" charset="-120"/>
              </a:rPr>
              <a:t>必須獲得大多數的</a:t>
            </a:r>
            <a:r>
              <a:rPr kumimoji="1" lang="zh-TW" altLang="en-US" sz="2800" b="0" i="0" u="none" strike="noStrike" kern="0" cap="none" spc="0" normalizeH="0" baseline="0" noProof="0" dirty="0" smtClean="0">
                <a:ln>
                  <a:noFill/>
                </a:ln>
                <a:solidFill>
                  <a:schemeClr val="tx1"/>
                </a:solidFill>
                <a:effectLst/>
                <a:uLnTx/>
                <a:uFillTx/>
                <a:latin typeface="+mn-lt"/>
                <a:ea typeface="+mn-ea"/>
              </a:rPr>
              <a:t>共同接受性，新</a:t>
            </a:r>
            <a:r>
              <a:rPr lang="zh-TW" altLang="en-US" sz="2800" dirty="0" smtClean="0">
                <a:latin typeface="新細明體" charset="-120"/>
              </a:rPr>
              <a:t>制度才能成功（未必取代）。</a:t>
            </a:r>
            <a:endParaRPr kumimoji="1" lang="zh-TW" altLang="en-US" sz="2800" b="0" i="0" u="none" strike="noStrike" kern="0" cap="none" spc="0" normalizeH="0" baseline="0" noProof="0" dirty="0" smtClean="0">
              <a:ln>
                <a:noFill/>
              </a:ln>
              <a:solidFill>
                <a:schemeClr val="tx1"/>
              </a:solidFill>
              <a:effectLst/>
              <a:uLnTx/>
              <a:uFillTx/>
              <a:latin typeface="+mn-lt"/>
              <a:ea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Rectangle 2"/>
          <p:cNvSpPr>
            <a:spLocks noGrp="1" noChangeArrowheads="1"/>
          </p:cNvSpPr>
          <p:nvPr>
            <p:ph type="title"/>
          </p:nvPr>
        </p:nvSpPr>
        <p:spPr>
          <a:xfrm>
            <a:off x="562960" y="0"/>
            <a:ext cx="8218487" cy="965200"/>
          </a:xfrm>
        </p:spPr>
        <p:txBody>
          <a:bodyPr/>
          <a:lstStyle/>
          <a:p>
            <a:pPr algn="l"/>
            <a:r>
              <a:rPr lang="en-US" altLang="zh-TW" sz="4000" b="1" dirty="0" smtClean="0">
                <a:solidFill>
                  <a:srgbClr val="7030A0"/>
                </a:solidFill>
                <a:latin typeface="+mn-lt"/>
              </a:rPr>
              <a:t>3-2  </a:t>
            </a:r>
            <a:r>
              <a:rPr lang="zh-TW" altLang="en-US" sz="4000" b="1" dirty="0" smtClean="0">
                <a:solidFill>
                  <a:srgbClr val="7030A0"/>
                </a:solidFill>
                <a:latin typeface="+mn-lt"/>
              </a:rPr>
              <a:t> 演化的條件</a:t>
            </a:r>
          </a:p>
        </p:txBody>
      </p:sp>
      <p:sp>
        <p:nvSpPr>
          <p:cNvPr id="447491" name="Rectangle 3"/>
          <p:cNvSpPr>
            <a:spLocks noGrp="1" noChangeArrowheads="1"/>
          </p:cNvSpPr>
          <p:nvPr>
            <p:ph type="body" idx="1"/>
          </p:nvPr>
        </p:nvSpPr>
        <p:spPr>
          <a:xfrm>
            <a:off x="568386" y="1149170"/>
            <a:ext cx="8351837" cy="5329237"/>
          </a:xfrm>
        </p:spPr>
        <p:txBody>
          <a:bodyPr/>
          <a:lstStyle/>
          <a:p>
            <a:pPr marL="609600" indent="-609600">
              <a:lnSpc>
                <a:spcPct val="120000"/>
              </a:lnSpc>
              <a:buFont typeface="Wingdings" pitchFamily="2" charset="2"/>
              <a:buChar char="u"/>
            </a:pPr>
            <a:r>
              <a:rPr lang="zh-TW" altLang="en-US" dirty="0" smtClean="0">
                <a:latin typeface="新細明體" charset="-120"/>
              </a:rPr>
              <a:t>制度的長成，並不像鬱金香到了初春就自然從土中湧現，而是建立在以下的條件：</a:t>
            </a:r>
          </a:p>
          <a:p>
            <a:pPr marL="990600" lvl="1" indent="-533400">
              <a:lnSpc>
                <a:spcPct val="120000"/>
              </a:lnSpc>
              <a:buClr>
                <a:srgbClr val="006600"/>
              </a:buClr>
              <a:buSzTx/>
              <a:buFont typeface="Wingdings" pitchFamily="2" charset="2"/>
              <a:buAutoNum type="circleNumWdWhitePlain"/>
            </a:pPr>
            <a:r>
              <a:rPr lang="zh-TW" altLang="en-US" dirty="0" smtClean="0">
                <a:solidFill>
                  <a:schemeClr val="tx1"/>
                </a:solidFill>
                <a:latin typeface="新細明體" charset="-120"/>
              </a:rPr>
              <a:t>個人擁有主觀的評價與選擇能力。</a:t>
            </a:r>
          </a:p>
          <a:p>
            <a:pPr marL="990600" lvl="1" indent="-533400">
              <a:lnSpc>
                <a:spcPct val="120000"/>
              </a:lnSpc>
              <a:buClr>
                <a:srgbClr val="006600"/>
              </a:buClr>
              <a:buSzTx/>
              <a:buFont typeface="Wingdings" pitchFamily="2" charset="2"/>
              <a:buAutoNum type="circleNumWdWhitePlain"/>
            </a:pPr>
            <a:r>
              <a:rPr lang="zh-TW" altLang="en-US" dirty="0" smtClean="0">
                <a:solidFill>
                  <a:schemeClr val="tx1"/>
                </a:solidFill>
                <a:latin typeface="新細明體" charset="-120"/>
              </a:rPr>
              <a:t>個人擁有追求更好明天的企業家精神。</a:t>
            </a:r>
          </a:p>
          <a:p>
            <a:pPr marL="990600" lvl="1" indent="-533400">
              <a:lnSpc>
                <a:spcPct val="120000"/>
              </a:lnSpc>
              <a:buClr>
                <a:srgbClr val="006600"/>
              </a:buClr>
              <a:buSzTx/>
              <a:buFont typeface="Wingdings" pitchFamily="2" charset="2"/>
              <a:buAutoNum type="circleNumWdWhitePlain"/>
            </a:pPr>
            <a:r>
              <a:rPr lang="zh-TW" altLang="en-US" dirty="0" smtClean="0">
                <a:solidFill>
                  <a:schemeClr val="tx1"/>
                </a:solidFill>
                <a:latin typeface="新細明體" charset="-120"/>
              </a:rPr>
              <a:t>傳統制度受到尊重與遵循。</a:t>
            </a:r>
            <a:endParaRPr lang="en-US" altLang="zh-TW" dirty="0" smtClean="0">
              <a:solidFill>
                <a:schemeClr val="tx1"/>
              </a:solidFill>
              <a:latin typeface="新細明體" charset="-120"/>
            </a:endParaRPr>
          </a:p>
          <a:p>
            <a:pPr marL="990600" lvl="1" indent="-533400">
              <a:lnSpc>
                <a:spcPct val="120000"/>
              </a:lnSpc>
              <a:buClr>
                <a:srgbClr val="006600"/>
              </a:buClr>
              <a:buSzTx/>
              <a:buFont typeface="Wingdings" pitchFamily="2" charset="2"/>
              <a:buAutoNum type="circleNumWdWhitePlain"/>
            </a:pPr>
            <a:r>
              <a:rPr lang="zh-TW" altLang="en-US" dirty="0" smtClean="0">
                <a:solidFill>
                  <a:schemeClr val="tx1"/>
                </a:solidFill>
                <a:latin typeface="新細明體" charset="-120"/>
              </a:rPr>
              <a:t>自由權利受到保障。</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16</a:t>
            </a:fld>
            <a:endParaRPr lang="en-US" altLang="zh-TW"/>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532435" y="0"/>
            <a:ext cx="8270112" cy="1053296"/>
          </a:xfrm>
        </p:spPr>
        <p:txBody>
          <a:bodyPr/>
          <a:lstStyle/>
          <a:p>
            <a:pPr algn="l"/>
            <a:r>
              <a:rPr lang="en-US" altLang="zh-TW" sz="4000" b="1" dirty="0" smtClean="0">
                <a:solidFill>
                  <a:srgbClr val="7030A0"/>
                </a:solidFill>
                <a:latin typeface="+mn-lt"/>
              </a:rPr>
              <a:t>3-3  </a:t>
            </a:r>
            <a:r>
              <a:rPr lang="zh-TW" altLang="en-US" sz="4000" b="1" dirty="0" smtClean="0">
                <a:solidFill>
                  <a:srgbClr val="7030A0"/>
                </a:solidFill>
                <a:latin typeface="+mn-lt"/>
              </a:rPr>
              <a:t>演化</a:t>
            </a:r>
            <a:r>
              <a:rPr lang="zh-TW" altLang="en-US" sz="4000" b="1" dirty="0" smtClean="0">
                <a:solidFill>
                  <a:srgbClr val="7030A0"/>
                </a:solidFill>
                <a:latin typeface="新細明體" charset="-120"/>
              </a:rPr>
              <a:t>的優勢</a:t>
            </a:r>
            <a:endParaRPr lang="zh-TW" altLang="en-US" sz="4000" b="1" dirty="0" smtClean="0">
              <a:solidFill>
                <a:srgbClr val="7030A0"/>
              </a:solidFill>
              <a:latin typeface="+mn-lt"/>
            </a:endParaRPr>
          </a:p>
        </p:txBody>
      </p:sp>
      <p:sp>
        <p:nvSpPr>
          <p:cNvPr id="568323" name="Rectangle 3"/>
          <p:cNvSpPr>
            <a:spLocks noGrp="1" noChangeArrowheads="1"/>
          </p:cNvSpPr>
          <p:nvPr>
            <p:ph type="body" idx="1"/>
          </p:nvPr>
        </p:nvSpPr>
        <p:spPr>
          <a:xfrm>
            <a:off x="763929" y="1053296"/>
            <a:ext cx="8146829" cy="5064226"/>
          </a:xfrm>
        </p:spPr>
        <p:txBody>
          <a:bodyPr/>
          <a:lstStyle/>
          <a:p>
            <a:pPr marL="590550" indent="-533400">
              <a:lnSpc>
                <a:spcPct val="110000"/>
              </a:lnSpc>
              <a:buClr>
                <a:srgbClr val="006600"/>
              </a:buClr>
              <a:buFont typeface="Wingdings" pitchFamily="2" charset="2"/>
              <a:buChar char="u"/>
            </a:pPr>
            <a:r>
              <a:rPr lang="zh-TW" altLang="en-US" b="1" dirty="0" smtClean="0">
                <a:latin typeface="新細明體" charset="-120"/>
              </a:rPr>
              <a:t>市場平台的</a:t>
            </a:r>
            <a:r>
              <a:rPr lang="zh-TW" altLang="en-US" b="1" dirty="0" smtClean="0">
                <a:latin typeface="新細明體" charset="-120"/>
              </a:rPr>
              <a:t>優勢</a:t>
            </a:r>
            <a:r>
              <a:rPr lang="zh-TW" altLang="en-US" dirty="0" smtClean="0">
                <a:latin typeface="新細明體" charset="-120"/>
              </a:rPr>
              <a:t>：</a:t>
            </a:r>
            <a:endParaRPr lang="en-US" altLang="zh-TW" dirty="0" smtClean="0">
              <a:latin typeface="新細明體" charset="-120"/>
            </a:endParaRPr>
          </a:p>
          <a:p>
            <a:pPr marL="990600" lvl="1" indent="-533400">
              <a:lnSpc>
                <a:spcPct val="110000"/>
              </a:lnSpc>
              <a:buClr>
                <a:srgbClr val="006600"/>
              </a:buClr>
              <a:buSzTx/>
              <a:buFont typeface="Wingdings" pitchFamily="2" charset="2"/>
              <a:buAutoNum type="circleNumWdWhitePlain"/>
            </a:pPr>
            <a:r>
              <a:rPr lang="zh-TW" altLang="en-US" dirty="0" smtClean="0">
                <a:solidFill>
                  <a:schemeClr val="tx1"/>
                </a:solidFill>
                <a:latin typeface="新細明體" charset="-120"/>
              </a:rPr>
              <a:t>協調的可能與不斷擴大的對象。</a:t>
            </a:r>
          </a:p>
          <a:p>
            <a:pPr marL="990600" lvl="1" indent="-533400">
              <a:lnSpc>
                <a:spcPct val="110000"/>
              </a:lnSpc>
              <a:buClr>
                <a:srgbClr val="006600"/>
              </a:buClr>
              <a:buSzTx/>
              <a:buFont typeface="Wingdings" pitchFamily="2" charset="2"/>
              <a:buAutoNum type="circleNumWdWhitePlain"/>
            </a:pPr>
            <a:r>
              <a:rPr lang="zh-TW" altLang="en-US" dirty="0" smtClean="0">
                <a:solidFill>
                  <a:schemeClr val="tx1"/>
                </a:solidFill>
                <a:latin typeface="新細明體" charset="-120"/>
              </a:rPr>
              <a:t>個人知識的持續累積與再利用。</a:t>
            </a:r>
          </a:p>
          <a:p>
            <a:pPr marL="990600" lvl="1" indent="-533400">
              <a:lnSpc>
                <a:spcPct val="110000"/>
              </a:lnSpc>
              <a:buClr>
                <a:srgbClr val="006600"/>
              </a:buClr>
              <a:buSzTx/>
              <a:buFont typeface="Wingdings" pitchFamily="2" charset="2"/>
              <a:buAutoNum type="circleNumWdWhitePlain"/>
            </a:pPr>
            <a:r>
              <a:rPr lang="zh-TW" altLang="en-US" dirty="0" smtClean="0">
                <a:solidFill>
                  <a:schemeClr val="tx1"/>
                </a:solidFill>
                <a:latin typeface="新細明體" charset="-120"/>
              </a:rPr>
              <a:t>持續出現創新的可能。</a:t>
            </a:r>
          </a:p>
          <a:p>
            <a:pPr marL="990600" lvl="1" indent="-533400">
              <a:lnSpc>
                <a:spcPct val="110000"/>
              </a:lnSpc>
              <a:buClr>
                <a:srgbClr val="006600"/>
              </a:buClr>
              <a:buFont typeface="Wingdings" pitchFamily="2" charset="2"/>
              <a:buAutoNum type="circleNumWdWhitePlain"/>
            </a:pPr>
            <a:r>
              <a:rPr lang="zh-TW" altLang="en-US" dirty="0" smtClean="0">
                <a:solidFill>
                  <a:schemeClr val="tx1"/>
                </a:solidFill>
                <a:latin typeface="新細明體" charset="-120"/>
              </a:rPr>
              <a:t>創新發展成共同接受性和轉變成多數的可能。</a:t>
            </a:r>
            <a:endParaRPr lang="en-US" altLang="zh-TW" dirty="0" smtClean="0">
              <a:solidFill>
                <a:schemeClr val="tx1"/>
              </a:solidFill>
              <a:latin typeface="新細明體" charset="-120"/>
            </a:endParaRPr>
          </a:p>
          <a:p>
            <a:pPr marL="590550" indent="-533400">
              <a:lnSpc>
                <a:spcPct val="110000"/>
              </a:lnSpc>
              <a:buClr>
                <a:srgbClr val="006600"/>
              </a:buClr>
              <a:buFont typeface="Wingdings" pitchFamily="2" charset="2"/>
              <a:buChar char="u"/>
            </a:pPr>
            <a:r>
              <a:rPr lang="zh-TW" altLang="en-US" dirty="0" smtClean="0"/>
              <a:t>制度演化仰賴的</a:t>
            </a:r>
            <a:r>
              <a:rPr lang="zh-TW" altLang="en-US" dirty="0" smtClean="0">
                <a:latin typeface="新細明體" charset="-120"/>
              </a:rPr>
              <a:t>是市場活動的優勢，而</a:t>
            </a:r>
            <a:r>
              <a:rPr lang="zh-TW" altLang="en-US" dirty="0" smtClean="0"/>
              <a:t>不是</a:t>
            </a:r>
            <a:r>
              <a:rPr lang="zh-TW" altLang="en-US" dirty="0" smtClean="0">
                <a:latin typeface="新細明體" charset="-120"/>
              </a:rPr>
              <a:t>偽裝全知全能的設計者或政府。</a:t>
            </a:r>
          </a:p>
          <a:p>
            <a:pPr marL="990600" lvl="1" indent="-533400">
              <a:lnSpc>
                <a:spcPct val="110000"/>
              </a:lnSpc>
              <a:buClr>
                <a:srgbClr val="006600"/>
              </a:buClr>
              <a:buSzTx/>
              <a:buFont typeface="Wingdings" pitchFamily="2" charset="2"/>
              <a:buAutoNum type="circleNumWdWhitePlain"/>
            </a:pPr>
            <a:endParaRPr lang="zh-TW" altLang="en-US" dirty="0" smtClean="0">
              <a:solidFill>
                <a:schemeClr val="tx1"/>
              </a:solidFill>
              <a:latin typeface="新細明體"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17</a:t>
            </a:fld>
            <a:endParaRPr lang="en-US" altLang="zh-TW"/>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ChangeArrowheads="1"/>
          </p:cNvSpPr>
          <p:nvPr>
            <p:ph type="title"/>
          </p:nvPr>
        </p:nvSpPr>
        <p:spPr>
          <a:xfrm>
            <a:off x="503499" y="0"/>
            <a:ext cx="8229600" cy="1006475"/>
          </a:xfrm>
        </p:spPr>
        <p:txBody>
          <a:bodyPr/>
          <a:lstStyle/>
          <a:p>
            <a:pPr algn="l"/>
            <a:r>
              <a:rPr lang="en-US" altLang="zh-TW" sz="4000" b="1" dirty="0" smtClean="0">
                <a:solidFill>
                  <a:srgbClr val="7030A0"/>
                </a:solidFill>
                <a:latin typeface="+mn-lt"/>
              </a:rPr>
              <a:t>3-4  </a:t>
            </a:r>
            <a:r>
              <a:rPr lang="zh-TW" altLang="en-US" sz="4000" b="1" dirty="0" smtClean="0">
                <a:solidFill>
                  <a:srgbClr val="7030A0"/>
                </a:solidFill>
                <a:latin typeface="+mn-lt"/>
              </a:rPr>
              <a:t> </a:t>
            </a:r>
            <a:r>
              <a:rPr lang="zh-TW" altLang="en-US" sz="4000" b="1" dirty="0" smtClean="0">
                <a:solidFill>
                  <a:srgbClr val="7030A0"/>
                </a:solidFill>
                <a:latin typeface="+mn-lt"/>
              </a:rPr>
              <a:t>市場平台的</a:t>
            </a:r>
            <a:r>
              <a:rPr lang="zh-TW" altLang="en-US" sz="4000" b="1" dirty="0" smtClean="0">
                <a:solidFill>
                  <a:srgbClr val="7030A0"/>
                </a:solidFill>
                <a:latin typeface="+mn-lt"/>
              </a:rPr>
              <a:t>演化過程</a:t>
            </a:r>
            <a:endParaRPr lang="en-US" altLang="zh-TW" sz="4000" b="1" dirty="0" smtClean="0">
              <a:solidFill>
                <a:srgbClr val="7030A0"/>
              </a:solidFill>
              <a:latin typeface="+mn-lt"/>
            </a:endParaRPr>
          </a:p>
        </p:txBody>
      </p:sp>
      <p:sp>
        <p:nvSpPr>
          <p:cNvPr id="451587" name="Rectangle 3"/>
          <p:cNvSpPr>
            <a:spLocks noGrp="1" noChangeArrowheads="1"/>
          </p:cNvSpPr>
          <p:nvPr>
            <p:ph type="body" idx="1"/>
          </p:nvPr>
        </p:nvSpPr>
        <p:spPr>
          <a:xfrm>
            <a:off x="775504" y="1041722"/>
            <a:ext cx="8030418" cy="5263185"/>
          </a:xfrm>
        </p:spPr>
        <p:txBody>
          <a:bodyPr/>
          <a:lstStyle/>
          <a:p>
            <a:pPr marL="800100" indent="-742950">
              <a:lnSpc>
                <a:spcPct val="110000"/>
              </a:lnSpc>
              <a:buClr>
                <a:srgbClr val="006600"/>
              </a:buClr>
              <a:buFont typeface="+mj-lt"/>
              <a:buAutoNum type="arabicParenR"/>
            </a:pPr>
            <a:r>
              <a:rPr lang="zh-TW" altLang="en-US" dirty="0" smtClean="0"/>
              <a:t>任何的創新都得公開競爭，並經過所有參與者的實質評估。</a:t>
            </a:r>
          </a:p>
          <a:p>
            <a:pPr marL="800100" indent="-742950">
              <a:lnSpc>
                <a:spcPct val="110000"/>
              </a:lnSpc>
              <a:buClr>
                <a:srgbClr val="006600"/>
              </a:buClr>
              <a:buFont typeface="+mj-lt"/>
              <a:buAutoNum type="arabicParenR"/>
            </a:pPr>
            <a:r>
              <a:rPr lang="zh-TW" altLang="en-US" dirty="0" smtClean="0"/>
              <a:t>個人僅以其知識和效用（利潤）進行實質評估。</a:t>
            </a:r>
          </a:p>
          <a:p>
            <a:pPr marL="800100" indent="-742950">
              <a:lnSpc>
                <a:spcPct val="110000"/>
              </a:lnSpc>
              <a:buClr>
                <a:srgbClr val="006600"/>
              </a:buClr>
              <a:buFont typeface="+mj-lt"/>
              <a:buAutoNum type="arabicParenR"/>
            </a:pPr>
            <a:r>
              <a:rPr lang="zh-TW" altLang="en-US" dirty="0" smtClean="0"/>
              <a:t>今天勝出的創新可能在明天就被修改，甚至遭汰換。</a:t>
            </a:r>
          </a:p>
          <a:p>
            <a:pPr marL="800100" indent="-742950">
              <a:lnSpc>
                <a:spcPct val="110000"/>
              </a:lnSpc>
              <a:buClr>
                <a:srgbClr val="006600"/>
              </a:buClr>
              <a:buFont typeface="+mj-lt"/>
              <a:buAutoNum type="arabicParenR"/>
            </a:pPr>
            <a:r>
              <a:rPr lang="zh-TW" altLang="en-US" dirty="0" smtClean="0"/>
              <a:t>沒人有能力預期一段時間後的演化方向與結果。</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18</a:t>
            </a:fld>
            <a:endParaRPr lang="en-US" altLang="zh-TW"/>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8386" name="Rectangle 2"/>
          <p:cNvSpPr>
            <a:spLocks noGrp="1" noChangeArrowheads="1"/>
          </p:cNvSpPr>
          <p:nvPr>
            <p:ph type="title"/>
          </p:nvPr>
        </p:nvSpPr>
        <p:spPr>
          <a:xfrm>
            <a:off x="549797" y="0"/>
            <a:ext cx="8229600" cy="1006475"/>
          </a:xfrm>
        </p:spPr>
        <p:txBody>
          <a:bodyPr/>
          <a:lstStyle/>
          <a:p>
            <a:pPr algn="l"/>
            <a:r>
              <a:rPr lang="en-US" altLang="zh-TW" sz="4000" b="1" dirty="0" smtClean="0">
                <a:solidFill>
                  <a:srgbClr val="7030A0"/>
                </a:solidFill>
                <a:latin typeface="+mn-lt"/>
              </a:rPr>
              <a:t>3-5  </a:t>
            </a:r>
            <a:r>
              <a:rPr lang="zh-TW" altLang="en-US" sz="4000" b="1" dirty="0" smtClean="0">
                <a:solidFill>
                  <a:srgbClr val="7030A0"/>
                </a:solidFill>
                <a:latin typeface="+mn-lt"/>
              </a:rPr>
              <a:t>非預期結果的意義</a:t>
            </a:r>
            <a:endParaRPr lang="en-US" altLang="zh-TW" sz="4000" b="1" dirty="0" smtClean="0">
              <a:solidFill>
                <a:srgbClr val="7030A0"/>
              </a:solidFill>
              <a:latin typeface="+mn-lt"/>
            </a:endParaRPr>
          </a:p>
        </p:txBody>
      </p:sp>
      <p:sp>
        <p:nvSpPr>
          <p:cNvPr id="528387" name="Rectangle 3"/>
          <p:cNvSpPr>
            <a:spLocks noGrp="1" noChangeArrowheads="1"/>
          </p:cNvSpPr>
          <p:nvPr>
            <p:ph type="body" idx="1"/>
          </p:nvPr>
        </p:nvSpPr>
        <p:spPr>
          <a:xfrm>
            <a:off x="787078" y="1099596"/>
            <a:ext cx="8045771" cy="5355180"/>
          </a:xfrm>
        </p:spPr>
        <p:txBody>
          <a:bodyPr/>
          <a:lstStyle/>
          <a:p>
            <a:pPr marL="609600" indent="-609600">
              <a:lnSpc>
                <a:spcPct val="120000"/>
              </a:lnSpc>
              <a:buSzTx/>
              <a:buFont typeface="Wingdings" pitchFamily="2" charset="2"/>
              <a:buAutoNum type="arabicParenR"/>
            </a:pPr>
            <a:r>
              <a:rPr lang="zh-TW" altLang="en-US" dirty="0" smtClean="0"/>
              <a:t>長成的制度並非來自特定個人（或群體）的預設，而是群體選擇（非集會表決）的結果。</a:t>
            </a:r>
          </a:p>
          <a:p>
            <a:pPr marL="609600" indent="-609600">
              <a:lnSpc>
                <a:spcPct val="120000"/>
              </a:lnSpc>
              <a:buSzTx/>
              <a:buFont typeface="Wingdings" pitchFamily="2" charset="2"/>
              <a:buAutoNum type="arabicParenR"/>
            </a:pPr>
            <a:r>
              <a:rPr lang="zh-TW" altLang="en-US" dirty="0" smtClean="0"/>
              <a:t>制度成為個人行動的約束，而這約束並非來自特定個人的強制權力。</a:t>
            </a:r>
          </a:p>
          <a:p>
            <a:pPr marL="609600" indent="-609600">
              <a:lnSpc>
                <a:spcPct val="120000"/>
              </a:lnSpc>
              <a:buSzTx/>
              <a:buFont typeface="Wingdings" pitchFamily="2" charset="2"/>
              <a:buAutoNum type="arabicParenR"/>
            </a:pPr>
            <a:r>
              <a:rPr lang="zh-TW" altLang="en-US" dirty="0" smtClean="0"/>
              <a:t>制度變革會帶來所得的重分配，但此變革並非出自特定個人的意圖。</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19</a:t>
            </a:fld>
            <a:endParaRPr lang="en-US" altLang="zh-TW"/>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88410" y="0"/>
            <a:ext cx="8136904" cy="1122744"/>
          </a:xfrm>
        </p:spPr>
        <p:txBody>
          <a:bodyPr/>
          <a:lstStyle/>
          <a:p>
            <a:pPr lvl="1"/>
            <a:r>
              <a:rPr lang="zh-TW" altLang="en-US" b="1" dirty="0" smtClean="0">
                <a:solidFill>
                  <a:srgbClr val="7030A0"/>
                </a:solidFill>
                <a:latin typeface="標楷體" pitchFamily="65" charset="-120"/>
                <a:ea typeface="標楷體" pitchFamily="65" charset="-120"/>
              </a:rPr>
              <a:t>內容</a:t>
            </a:r>
            <a:endParaRPr lang="zh-TW" altLang="zh-TW" b="1" dirty="0">
              <a:solidFill>
                <a:srgbClr val="7030A0"/>
              </a:solidFill>
              <a:latin typeface="+mn-lt"/>
              <a:ea typeface="標楷體" pitchFamily="65" charset="-120"/>
            </a:endParaRPr>
          </a:p>
        </p:txBody>
      </p:sp>
      <p:sp>
        <p:nvSpPr>
          <p:cNvPr id="2051" name="Rectangle 3"/>
          <p:cNvSpPr>
            <a:spLocks noGrp="1" noChangeArrowheads="1"/>
          </p:cNvSpPr>
          <p:nvPr>
            <p:ph type="subTitle" idx="1"/>
          </p:nvPr>
        </p:nvSpPr>
        <p:spPr>
          <a:xfrm>
            <a:off x="2893670" y="1851949"/>
            <a:ext cx="5622367" cy="4108176"/>
          </a:xfrm>
        </p:spPr>
        <p:txBody>
          <a:bodyPr/>
          <a:lstStyle/>
          <a:p>
            <a:pPr marL="514350" indent="-514350" algn="l">
              <a:buAutoNum type="arabicPeriod"/>
            </a:pPr>
            <a:r>
              <a:rPr lang="zh-TW" altLang="en-US" sz="4000" b="1" dirty="0" smtClean="0">
                <a:solidFill>
                  <a:srgbClr val="C00000"/>
                </a:solidFill>
              </a:rPr>
              <a:t>個人主義  </a:t>
            </a:r>
            <a:r>
              <a:rPr lang="en-US" altLang="zh-TW" sz="2400" b="1" dirty="0" smtClean="0">
                <a:solidFill>
                  <a:srgbClr val="C00000"/>
                </a:solidFill>
              </a:rPr>
              <a:t>(Review)</a:t>
            </a:r>
          </a:p>
          <a:p>
            <a:pPr marL="514350" indent="-514350" algn="l">
              <a:buAutoNum type="arabicPeriod"/>
            </a:pPr>
            <a:r>
              <a:rPr lang="zh-TW" altLang="en-US" sz="4000" b="1" dirty="0" smtClean="0">
                <a:solidFill>
                  <a:srgbClr val="C00000"/>
                </a:solidFill>
              </a:rPr>
              <a:t>方法論個人主義</a:t>
            </a:r>
            <a:endParaRPr lang="en-US" altLang="zh-TW" sz="4000" b="1" dirty="0" smtClean="0">
              <a:solidFill>
                <a:srgbClr val="C00000"/>
              </a:solidFill>
            </a:endParaRPr>
          </a:p>
          <a:p>
            <a:pPr marL="514350" indent="-514350" algn="l">
              <a:buAutoNum type="arabicPeriod"/>
            </a:pPr>
            <a:r>
              <a:rPr lang="zh-TW" altLang="en-US" sz="4000" b="1" dirty="0" smtClean="0">
                <a:solidFill>
                  <a:srgbClr val="C00000"/>
                </a:solidFill>
              </a:rPr>
              <a:t>演化過程</a:t>
            </a:r>
            <a:endParaRPr lang="en-US" altLang="zh-TW" sz="4000" b="1" dirty="0" smtClean="0">
              <a:solidFill>
                <a:srgbClr val="C00000"/>
              </a:solidFill>
            </a:endParaRPr>
          </a:p>
          <a:p>
            <a:pPr marL="514350" indent="-514350" algn="l">
              <a:buAutoNum type="arabicPeriod"/>
            </a:pPr>
            <a:r>
              <a:rPr lang="zh-TW" altLang="en-US" sz="4000" b="1" dirty="0" smtClean="0">
                <a:solidFill>
                  <a:srgbClr val="C00000"/>
                </a:solidFill>
              </a:rPr>
              <a:t>批評</a:t>
            </a:r>
            <a:endParaRPr lang="en-US" altLang="zh-TW" sz="4000" b="1" dirty="0" smtClean="0">
              <a:solidFill>
                <a:srgbClr val="C00000"/>
              </a:solidFill>
            </a:endParaRPr>
          </a:p>
        </p:txBody>
      </p:sp>
      <p:sp>
        <p:nvSpPr>
          <p:cNvPr id="5" name="投影片編號版面配置區 4"/>
          <p:cNvSpPr>
            <a:spLocks noGrp="1"/>
          </p:cNvSpPr>
          <p:nvPr>
            <p:ph type="sldNum" sz="quarter" idx="4"/>
          </p:nvPr>
        </p:nvSpPr>
        <p:spPr/>
        <p:txBody>
          <a:bodyPr/>
          <a:lstStyle/>
          <a:p>
            <a:fld id="{BCD1680D-2EAE-47AB-9917-EC497C6390DE}" type="slidenum">
              <a:rPr lang="en-US" altLang="zh-TW" smtClean="0"/>
              <a:pPr/>
              <a:t>2</a:t>
            </a:fld>
            <a:endParaRPr lang="en-US" altLang="zh-TW"/>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2"/>
          <p:cNvSpPr>
            <a:spLocks noGrp="1" noChangeArrowheads="1"/>
          </p:cNvSpPr>
          <p:nvPr>
            <p:ph type="title"/>
          </p:nvPr>
        </p:nvSpPr>
        <p:spPr>
          <a:xfrm>
            <a:off x="535021" y="0"/>
            <a:ext cx="8229600" cy="930275"/>
          </a:xfrm>
        </p:spPr>
        <p:txBody>
          <a:bodyPr/>
          <a:lstStyle/>
          <a:p>
            <a:pPr algn="l"/>
            <a:r>
              <a:rPr lang="en-US" altLang="zh-TW" sz="4000" b="1" dirty="0" smtClean="0">
                <a:solidFill>
                  <a:srgbClr val="7030A0"/>
                </a:solidFill>
              </a:rPr>
              <a:t>3-6  </a:t>
            </a:r>
            <a:r>
              <a:rPr lang="zh-TW" altLang="en-US" sz="4000" b="1" dirty="0" smtClean="0">
                <a:solidFill>
                  <a:srgbClr val="7030A0"/>
                </a:solidFill>
              </a:rPr>
              <a:t>知識的</a:t>
            </a:r>
            <a:r>
              <a:rPr lang="zh-TW" altLang="en-US" sz="4000" b="1" dirty="0" smtClean="0">
                <a:solidFill>
                  <a:srgbClr val="7030A0"/>
                </a:solidFill>
                <a:latin typeface="新細明體" charset="-120"/>
              </a:rPr>
              <a:t>演化</a:t>
            </a:r>
          </a:p>
        </p:txBody>
      </p:sp>
      <p:sp>
        <p:nvSpPr>
          <p:cNvPr id="448515" name="Rectangle 3"/>
          <p:cNvSpPr>
            <a:spLocks noGrp="1" noChangeArrowheads="1"/>
          </p:cNvSpPr>
          <p:nvPr>
            <p:ph type="body" idx="1"/>
          </p:nvPr>
        </p:nvSpPr>
        <p:spPr>
          <a:xfrm>
            <a:off x="564204" y="1111170"/>
            <a:ext cx="8300431" cy="5422493"/>
          </a:xfrm>
        </p:spPr>
        <p:txBody>
          <a:bodyPr/>
          <a:lstStyle/>
          <a:p>
            <a:pPr marL="609600" indent="-609600">
              <a:buSzTx/>
              <a:buFont typeface="+mj-lt"/>
              <a:buAutoNum type="arabicParenR"/>
            </a:pPr>
            <a:r>
              <a:rPr lang="zh-TW" altLang="en-US" b="1" dirty="0" smtClean="0"/>
              <a:t>自然科學的科學革命</a:t>
            </a:r>
            <a:r>
              <a:rPr lang="zh-TW" altLang="en-US" dirty="0" smtClean="0"/>
              <a:t>：</a:t>
            </a:r>
            <a:endParaRPr lang="en-US" altLang="zh-TW" dirty="0" smtClean="0"/>
          </a:p>
          <a:p>
            <a:pPr marL="1009650" lvl="1" indent="-609600">
              <a:buFont typeface="Wingdings" pitchFamily="2" charset="2"/>
              <a:buAutoNum type="circleNumWdWhitePlain"/>
            </a:pPr>
            <a:r>
              <a:rPr lang="en-US" altLang="zh-TW" dirty="0" smtClean="0">
                <a:solidFill>
                  <a:schemeClr val="tx1"/>
                </a:solidFill>
              </a:rPr>
              <a:t>Karl Popper</a:t>
            </a:r>
            <a:r>
              <a:rPr lang="zh-TW" altLang="en-US" dirty="0" smtClean="0">
                <a:solidFill>
                  <a:schemeClr val="tx1"/>
                </a:solidFill>
              </a:rPr>
              <a:t>的證偽 </a:t>
            </a:r>
            <a:r>
              <a:rPr lang="en-US" altLang="zh-TW" dirty="0" smtClean="0">
                <a:solidFill>
                  <a:schemeClr val="tx1"/>
                </a:solidFill>
              </a:rPr>
              <a:t>(falsification) </a:t>
            </a:r>
            <a:r>
              <a:rPr lang="zh-TW" altLang="en-US" dirty="0" smtClean="0">
                <a:solidFill>
                  <a:schemeClr val="tx1"/>
                </a:solidFill>
              </a:rPr>
              <a:t>。</a:t>
            </a:r>
            <a:endParaRPr lang="en-US" altLang="zh-TW" dirty="0" smtClean="0">
              <a:solidFill>
                <a:schemeClr val="tx1"/>
              </a:solidFill>
            </a:endParaRPr>
          </a:p>
          <a:p>
            <a:pPr marL="1009650" lvl="1" indent="-609600">
              <a:buFont typeface="Wingdings" pitchFamily="2" charset="2"/>
              <a:buAutoNum type="circleNumWdWhitePlain"/>
            </a:pPr>
            <a:r>
              <a:rPr lang="en-US" altLang="zh-TW" dirty="0" smtClean="0">
                <a:solidFill>
                  <a:schemeClr val="tx1"/>
                </a:solidFill>
              </a:rPr>
              <a:t>Thomas Kuhn</a:t>
            </a:r>
            <a:r>
              <a:rPr lang="zh-TW" altLang="en-US" dirty="0" smtClean="0">
                <a:solidFill>
                  <a:schemeClr val="tx1"/>
                </a:solidFill>
              </a:rPr>
              <a:t>的科學典範 </a:t>
            </a:r>
            <a:r>
              <a:rPr lang="en-US" altLang="zh-TW" dirty="0" smtClean="0">
                <a:solidFill>
                  <a:schemeClr val="tx1"/>
                </a:solidFill>
              </a:rPr>
              <a:t>(paradigm of science)</a:t>
            </a:r>
            <a:r>
              <a:rPr lang="zh-TW" altLang="en-US" dirty="0" smtClean="0">
                <a:solidFill>
                  <a:schemeClr val="tx1"/>
                </a:solidFill>
              </a:rPr>
              <a:t>。</a:t>
            </a:r>
            <a:endParaRPr lang="en-US" altLang="zh-TW" dirty="0" smtClean="0">
              <a:solidFill>
                <a:schemeClr val="tx1"/>
              </a:solidFill>
            </a:endParaRPr>
          </a:p>
          <a:p>
            <a:pPr marL="609600" indent="-609600">
              <a:buFont typeface="+mj-lt"/>
              <a:buAutoNum type="arabicParenR"/>
            </a:pPr>
            <a:r>
              <a:rPr lang="zh-TW" altLang="en-US" b="1" dirty="0" smtClean="0"/>
              <a:t>社會科學的研究計畫 </a:t>
            </a:r>
            <a:r>
              <a:rPr lang="en-US" altLang="zh-TW" sz="2800" dirty="0" smtClean="0"/>
              <a:t>(Research programs) </a:t>
            </a:r>
            <a:r>
              <a:rPr lang="zh-TW" altLang="en-US" sz="2800" dirty="0" smtClean="0"/>
              <a:t>：</a:t>
            </a:r>
            <a:endParaRPr lang="en-US" altLang="zh-TW" sz="2800" dirty="0" smtClean="0"/>
          </a:p>
          <a:p>
            <a:pPr marL="1009650" lvl="1" indent="-609600">
              <a:buFont typeface="Wingdings" pitchFamily="2" charset="2"/>
              <a:buChar char="l"/>
            </a:pPr>
            <a:r>
              <a:rPr lang="en-US" altLang="zh-TW" dirty="0" err="1" smtClean="0">
                <a:solidFill>
                  <a:schemeClr val="tx1"/>
                </a:solidFill>
              </a:rPr>
              <a:t>Imre</a:t>
            </a:r>
            <a:r>
              <a:rPr lang="en-US" altLang="zh-TW" dirty="0" smtClean="0">
                <a:solidFill>
                  <a:schemeClr val="tx1"/>
                </a:solidFill>
              </a:rPr>
              <a:t> </a:t>
            </a:r>
            <a:r>
              <a:rPr lang="en-US" altLang="zh-TW" dirty="0" err="1" smtClean="0">
                <a:solidFill>
                  <a:schemeClr val="tx1"/>
                </a:solidFill>
              </a:rPr>
              <a:t>Lakotos</a:t>
            </a:r>
            <a:r>
              <a:rPr lang="en-US" altLang="zh-TW" dirty="0" smtClean="0">
                <a:solidFill>
                  <a:schemeClr val="tx1"/>
                </a:solidFill>
              </a:rPr>
              <a:t> </a:t>
            </a:r>
            <a:r>
              <a:rPr lang="zh-TW" altLang="en-US" dirty="0" smtClean="0">
                <a:solidFill>
                  <a:schemeClr val="tx1"/>
                </a:solidFill>
              </a:rPr>
              <a:t>認為證偽並不實際也無法運作，而科學典範的實際運作則會澆熄不同理論的發展。</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20</a:t>
            </a:fld>
            <a:endParaRPr lang="en-US" altLang="zh-TW"/>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41960" y="0"/>
            <a:ext cx="8229600" cy="1076446"/>
          </a:xfrm>
        </p:spPr>
        <p:txBody>
          <a:bodyPr/>
          <a:lstStyle/>
          <a:p>
            <a:pPr algn="l"/>
            <a:r>
              <a:rPr lang="en-US" altLang="zh-TW" sz="4000" b="1" dirty="0" smtClean="0">
                <a:solidFill>
                  <a:srgbClr val="7030A0"/>
                </a:solidFill>
              </a:rPr>
              <a:t>3-7  </a:t>
            </a:r>
            <a:r>
              <a:rPr lang="zh-TW" altLang="en-US" sz="4000" b="1" dirty="0" smtClean="0">
                <a:solidFill>
                  <a:srgbClr val="7030A0"/>
                </a:solidFill>
              </a:rPr>
              <a:t>研究計畫的市場競爭</a:t>
            </a:r>
            <a:r>
              <a:rPr lang="en-US" altLang="zh-TW" sz="4000" dirty="0" smtClean="0">
                <a:solidFill>
                  <a:srgbClr val="7030A0"/>
                </a:solidFill>
              </a:rPr>
              <a:t>  </a:t>
            </a:r>
            <a:r>
              <a:rPr lang="en-US" altLang="zh-TW" sz="2800" dirty="0" smtClean="0">
                <a:solidFill>
                  <a:srgbClr val="7030A0"/>
                </a:solidFill>
              </a:rPr>
              <a:t>(Wikipedia)</a:t>
            </a:r>
            <a:endParaRPr lang="zh-TW" altLang="en-US" sz="2800" b="1" dirty="0">
              <a:solidFill>
                <a:srgbClr val="7030A0"/>
              </a:solidFill>
            </a:endParaRPr>
          </a:p>
        </p:txBody>
      </p:sp>
      <p:sp>
        <p:nvSpPr>
          <p:cNvPr id="3" name="內容版面配置區 2"/>
          <p:cNvSpPr>
            <a:spLocks noGrp="1"/>
          </p:cNvSpPr>
          <p:nvPr>
            <p:ph idx="1"/>
          </p:nvPr>
        </p:nvSpPr>
        <p:spPr>
          <a:xfrm>
            <a:off x="423055" y="1141649"/>
            <a:ext cx="8535750" cy="5536944"/>
          </a:xfrm>
        </p:spPr>
        <p:txBody>
          <a:bodyPr/>
          <a:lstStyle/>
          <a:p>
            <a:pPr marL="571500" indent="-514350">
              <a:buFont typeface="+mj-lt"/>
              <a:buAutoNum type="arabicParenR"/>
            </a:pPr>
            <a:r>
              <a:rPr lang="zh-TW" altLang="en-US" sz="2800" dirty="0" smtClean="0">
                <a:solidFill>
                  <a:schemeClr val="tx1"/>
                </a:solidFill>
              </a:rPr>
              <a:t>多個研究計畫（學派）會同時存在。</a:t>
            </a:r>
            <a:endParaRPr lang="en-US" altLang="zh-TW" sz="2800" dirty="0" smtClean="0">
              <a:solidFill>
                <a:schemeClr val="tx1"/>
              </a:solidFill>
            </a:endParaRPr>
          </a:p>
          <a:p>
            <a:pPr marL="625475" lvl="1" indent="12700">
              <a:buNone/>
            </a:pPr>
            <a:r>
              <a:rPr lang="en-US" altLang="zh-TW" sz="2400" dirty="0" smtClean="0">
                <a:solidFill>
                  <a:schemeClr val="tx1"/>
                </a:solidFill>
              </a:rPr>
              <a:t>(Each having a </a:t>
            </a:r>
            <a:r>
              <a:rPr lang="en-US" altLang="zh-TW" sz="2400" b="1" dirty="0" smtClean="0">
                <a:solidFill>
                  <a:schemeClr val="tx1"/>
                </a:solidFill>
              </a:rPr>
              <a:t>hard core </a:t>
            </a:r>
            <a:r>
              <a:rPr lang="en-US" altLang="zh-TW" sz="2400" dirty="0" smtClean="0">
                <a:solidFill>
                  <a:schemeClr val="tx1"/>
                </a:solidFill>
              </a:rPr>
              <a:t>of theories immune to revision, surrounded by a </a:t>
            </a:r>
            <a:r>
              <a:rPr lang="en-US" altLang="zh-TW" sz="2400" b="1" dirty="0" smtClean="0">
                <a:solidFill>
                  <a:schemeClr val="tx1"/>
                </a:solidFill>
              </a:rPr>
              <a:t>protective belt </a:t>
            </a:r>
            <a:r>
              <a:rPr lang="en-US" altLang="zh-TW" sz="2400" dirty="0" smtClean="0">
                <a:solidFill>
                  <a:schemeClr val="tx1"/>
                </a:solidFill>
              </a:rPr>
              <a:t>of malleable theories.)</a:t>
            </a:r>
          </a:p>
          <a:p>
            <a:pPr marL="571500" indent="-514350">
              <a:buFont typeface="+mj-lt"/>
              <a:buAutoNum type="arabicParenR"/>
            </a:pPr>
            <a:r>
              <a:rPr lang="zh-TW" altLang="en-US" sz="2800" dirty="0" smtClean="0"/>
              <a:t>研究計畫在競逐</a:t>
            </a:r>
            <a:r>
              <a:rPr lang="zh-TW" altLang="en-US" sz="2800" b="1" dirty="0" smtClean="0"/>
              <a:t>最進步之理論</a:t>
            </a:r>
            <a:r>
              <a:rPr lang="en-US" altLang="zh-TW" sz="2800" dirty="0" smtClean="0"/>
              <a:t>(the most progressive) </a:t>
            </a:r>
            <a:r>
              <a:rPr lang="zh-TW" altLang="en-US" sz="2800" dirty="0" smtClean="0"/>
              <a:t>的稱號。</a:t>
            </a:r>
            <a:endParaRPr lang="en-US" altLang="zh-TW" sz="2800" baseline="30000" dirty="0" smtClean="0">
              <a:solidFill>
                <a:schemeClr val="tx1"/>
              </a:solidFill>
            </a:endParaRPr>
          </a:p>
          <a:p>
            <a:pPr marL="571500" indent="-514350">
              <a:buFont typeface="+mj-lt"/>
              <a:buAutoNum type="arabicParenR"/>
            </a:pPr>
            <a:r>
              <a:rPr lang="zh-TW" altLang="en-US" sz="2800" dirty="0" smtClean="0"/>
              <a:t>研究計畫會在理論和實證雙向發展。</a:t>
            </a:r>
            <a:endParaRPr lang="en-US" altLang="zh-TW" sz="2800" dirty="0" smtClean="0"/>
          </a:p>
          <a:p>
            <a:pPr marL="625475" lvl="2" indent="12700">
              <a:buNone/>
            </a:pPr>
            <a:r>
              <a:rPr lang="en-US" altLang="zh-TW" dirty="0" smtClean="0"/>
              <a:t>(Extending </a:t>
            </a:r>
            <a:r>
              <a:rPr lang="en-US" altLang="zh-TW" dirty="0" smtClean="0">
                <a:solidFill>
                  <a:schemeClr val="tx1"/>
                </a:solidFill>
              </a:rPr>
              <a:t>the research </a:t>
            </a:r>
            <a:r>
              <a:rPr lang="en-US" altLang="zh-TW" dirty="0" err="1" smtClean="0">
                <a:solidFill>
                  <a:schemeClr val="tx1"/>
                </a:solidFill>
              </a:rPr>
              <a:t>programme's</a:t>
            </a:r>
            <a:r>
              <a:rPr lang="en-US" altLang="zh-TW" dirty="0" smtClean="0">
                <a:solidFill>
                  <a:schemeClr val="tx1"/>
                </a:solidFill>
              </a:rPr>
              <a:t> theories into new domains is </a:t>
            </a:r>
            <a:r>
              <a:rPr lang="en-US" altLang="zh-TW" i="1" dirty="0" smtClean="0">
                <a:solidFill>
                  <a:schemeClr val="tx1"/>
                </a:solidFill>
              </a:rPr>
              <a:t>theoretical progress</a:t>
            </a:r>
            <a:r>
              <a:rPr lang="en-US" altLang="zh-TW" dirty="0" smtClean="0">
                <a:solidFill>
                  <a:schemeClr val="tx1"/>
                </a:solidFill>
              </a:rPr>
              <a:t>, and experimentally corroborating such is </a:t>
            </a:r>
            <a:r>
              <a:rPr lang="en-US" altLang="zh-TW" i="1" dirty="0" smtClean="0">
                <a:solidFill>
                  <a:schemeClr val="tx1"/>
                </a:solidFill>
              </a:rPr>
              <a:t>empirical progress</a:t>
            </a:r>
            <a:r>
              <a:rPr lang="en-US" altLang="zh-TW" dirty="0" smtClean="0">
                <a:solidFill>
                  <a:schemeClr val="tx1"/>
                </a:solidFill>
              </a:rPr>
              <a:t>, always refusing falsification of the research </a:t>
            </a:r>
            <a:r>
              <a:rPr lang="en-US" altLang="zh-TW" dirty="0" err="1" smtClean="0">
                <a:solidFill>
                  <a:schemeClr val="tx1"/>
                </a:solidFill>
              </a:rPr>
              <a:t>programme‘s</a:t>
            </a:r>
            <a:r>
              <a:rPr lang="en-US" altLang="zh-TW" dirty="0" smtClean="0"/>
              <a:t>.)</a:t>
            </a:r>
            <a:endParaRPr lang="en-US" altLang="zh-TW" baseline="30000" dirty="0" smtClean="0">
              <a:solidFill>
                <a:schemeClr val="tx1"/>
              </a:solidFill>
            </a:endParaRPr>
          </a:p>
          <a:p>
            <a:pPr marL="571500" indent="-514350">
              <a:buFont typeface="+mj-lt"/>
              <a:buAutoNum type="arabicParenR"/>
            </a:pPr>
            <a:r>
              <a:rPr lang="zh-TW" altLang="en-US" sz="2800" dirty="0" smtClean="0"/>
              <a:t>研究計畫可能一時失去光彩，也可能再度成為最進步之理論。</a:t>
            </a:r>
            <a:endParaRPr lang="zh-TW" altLang="en-US" sz="2400" dirty="0">
              <a:solidFill>
                <a:schemeClr val="tx1"/>
              </a:solidFill>
            </a:endParaRPr>
          </a:p>
        </p:txBody>
      </p:sp>
      <p:sp>
        <p:nvSpPr>
          <p:cNvPr id="4" name="投影片編號版面配置區 3"/>
          <p:cNvSpPr>
            <a:spLocks noGrp="1"/>
          </p:cNvSpPr>
          <p:nvPr>
            <p:ph type="sldNum" sz="quarter" idx="12"/>
          </p:nvPr>
        </p:nvSpPr>
        <p:spPr/>
        <p:txBody>
          <a:bodyPr/>
          <a:lstStyle/>
          <a:p>
            <a:fld id="{0354DE56-175F-44F2-BA51-F3EAA2663B8A}" type="slidenum">
              <a:rPr lang="en-US" altLang="zh-TW" smtClean="0"/>
              <a:pPr/>
              <a:t>21</a:t>
            </a:fld>
            <a:endParaRPr lang="en-US" altLang="zh-TW"/>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ChangeArrowheads="1"/>
          </p:cNvSpPr>
          <p:nvPr>
            <p:ph type="title"/>
          </p:nvPr>
        </p:nvSpPr>
        <p:spPr>
          <a:xfrm>
            <a:off x="514612" y="0"/>
            <a:ext cx="8135937" cy="1090613"/>
          </a:xfrm>
        </p:spPr>
        <p:txBody>
          <a:bodyPr/>
          <a:lstStyle/>
          <a:p>
            <a:r>
              <a:rPr lang="en-US" altLang="zh-TW" b="1" dirty="0" smtClean="0">
                <a:solidFill>
                  <a:srgbClr val="FF0000"/>
                </a:solidFill>
                <a:latin typeface="+mn-lt"/>
              </a:rPr>
              <a:t>4. </a:t>
            </a:r>
            <a:r>
              <a:rPr lang="zh-TW" altLang="en-US" b="1" dirty="0" smtClean="0">
                <a:solidFill>
                  <a:srgbClr val="FF0000"/>
                </a:solidFill>
                <a:latin typeface="+mn-lt"/>
              </a:rPr>
              <a:t> 批評</a:t>
            </a:r>
            <a:endParaRPr lang="en-US" altLang="zh-TW" b="1" dirty="0" smtClean="0">
              <a:solidFill>
                <a:srgbClr val="FF0000"/>
              </a:solidFill>
              <a:latin typeface="+mn-lt"/>
            </a:endParaRPr>
          </a:p>
        </p:txBody>
      </p:sp>
      <p:sp>
        <p:nvSpPr>
          <p:cNvPr id="516099" name="Rectangle 3"/>
          <p:cNvSpPr>
            <a:spLocks noGrp="1" noChangeArrowheads="1"/>
          </p:cNvSpPr>
          <p:nvPr>
            <p:ph type="body" idx="1"/>
          </p:nvPr>
        </p:nvSpPr>
        <p:spPr>
          <a:xfrm>
            <a:off x="821804" y="1273215"/>
            <a:ext cx="8079128" cy="4920508"/>
          </a:xfrm>
        </p:spPr>
        <p:txBody>
          <a:bodyPr/>
          <a:lstStyle/>
          <a:p>
            <a:pPr marL="514350" indent="-457200">
              <a:lnSpc>
                <a:spcPct val="110000"/>
              </a:lnSpc>
              <a:buFont typeface="+mj-lt"/>
              <a:buAutoNum type="arabicParenR"/>
            </a:pPr>
            <a:r>
              <a:rPr lang="zh-TW" altLang="en-US" dirty="0" smtClean="0"/>
              <a:t>個人</a:t>
            </a:r>
            <a:r>
              <a:rPr lang="zh-TW" altLang="en-US" dirty="0" smtClean="0">
                <a:solidFill>
                  <a:schemeClr val="tx1"/>
                </a:solidFill>
              </a:rPr>
              <a:t>的行動</a:t>
            </a:r>
            <a:r>
              <a:rPr lang="zh-TW" altLang="en-US" dirty="0" smtClean="0"/>
              <a:t>並非</a:t>
            </a:r>
            <a:r>
              <a:rPr lang="zh-TW" altLang="en-US" dirty="0" smtClean="0">
                <a:solidFill>
                  <a:schemeClr val="tx1"/>
                </a:solidFill>
              </a:rPr>
              <a:t>都出於理性（自利）計算。</a:t>
            </a:r>
            <a:endParaRPr lang="en-US" altLang="zh-TW" dirty="0" smtClean="0">
              <a:solidFill>
                <a:schemeClr val="tx1"/>
              </a:solidFill>
            </a:endParaRPr>
          </a:p>
          <a:p>
            <a:pPr marL="514350" indent="-457200">
              <a:lnSpc>
                <a:spcPct val="110000"/>
              </a:lnSpc>
              <a:buFont typeface="+mj-lt"/>
              <a:buAutoNum type="arabicParenR"/>
            </a:pPr>
            <a:r>
              <a:rPr lang="zh-TW" altLang="en-US" dirty="0" smtClean="0">
                <a:solidFill>
                  <a:schemeClr val="tx1"/>
                </a:solidFill>
              </a:rPr>
              <a:t>社會是有機體地存在，社會現象無法化約到個人行動。</a:t>
            </a:r>
          </a:p>
          <a:p>
            <a:pPr marL="514350" indent="-457200">
              <a:lnSpc>
                <a:spcPct val="110000"/>
              </a:lnSpc>
              <a:buFont typeface="+mj-lt"/>
              <a:buAutoNum type="arabicParenR"/>
            </a:pPr>
            <a:r>
              <a:rPr lang="zh-TW" altLang="en-US" dirty="0" smtClean="0">
                <a:solidFill>
                  <a:schemeClr val="tx1"/>
                </a:solidFill>
              </a:rPr>
              <a:t>社會擁有獨立於個人之外的總體變量，並以此結合個人或個人行動。</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22</a:t>
            </a:fld>
            <a:endParaRPr lang="en-US" altLang="zh-TW"/>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9154" name="Rectangle 2"/>
          <p:cNvSpPr>
            <a:spLocks noGrp="1" noChangeArrowheads="1"/>
          </p:cNvSpPr>
          <p:nvPr>
            <p:ph type="title"/>
          </p:nvPr>
        </p:nvSpPr>
        <p:spPr>
          <a:xfrm>
            <a:off x="520861" y="0"/>
            <a:ext cx="8623139" cy="1146175"/>
          </a:xfrm>
        </p:spPr>
        <p:txBody>
          <a:bodyPr/>
          <a:lstStyle/>
          <a:p>
            <a:pPr algn="l"/>
            <a:r>
              <a:rPr lang="en-US" altLang="zh-TW" sz="4000" b="1" dirty="0" smtClean="0">
                <a:solidFill>
                  <a:srgbClr val="7030A0"/>
                </a:solidFill>
                <a:latin typeface="+mn-lt"/>
                <a:ea typeface="+mn-ea"/>
              </a:rPr>
              <a:t>4-1</a:t>
            </a:r>
            <a:r>
              <a:rPr lang="zh-TW" altLang="en-US" sz="4000" b="1" dirty="0" smtClean="0">
                <a:solidFill>
                  <a:srgbClr val="7030A0"/>
                </a:solidFill>
                <a:latin typeface="+mn-lt"/>
                <a:ea typeface="+mn-ea"/>
              </a:rPr>
              <a:t>  </a:t>
            </a:r>
            <a:r>
              <a:rPr lang="en-US" altLang="zh-TW" sz="4000" b="1" dirty="0" smtClean="0">
                <a:solidFill>
                  <a:srgbClr val="7030A0"/>
                </a:solidFill>
                <a:latin typeface="+mn-lt"/>
                <a:ea typeface="+mn-ea"/>
              </a:rPr>
              <a:t>Arrow </a:t>
            </a:r>
            <a:r>
              <a:rPr lang="zh-TW" altLang="en-US" sz="4000" b="1" dirty="0" smtClean="0">
                <a:solidFill>
                  <a:srgbClr val="7030A0"/>
                </a:solidFill>
                <a:latin typeface="+mn-lt"/>
                <a:ea typeface="+mn-ea"/>
              </a:rPr>
              <a:t>論述的</a:t>
            </a:r>
            <a:r>
              <a:rPr lang="zh-TW" altLang="en-US" sz="4000" b="1" dirty="0" smtClean="0">
                <a:solidFill>
                  <a:srgbClr val="7030A0"/>
                </a:solidFill>
              </a:rPr>
              <a:t>集體變量</a:t>
            </a:r>
            <a:endParaRPr lang="zh-TW" altLang="en-US" sz="4000" b="1" dirty="0" smtClean="0">
              <a:solidFill>
                <a:srgbClr val="7030A0"/>
              </a:solidFill>
              <a:latin typeface="+mn-lt"/>
              <a:ea typeface="+mn-ea"/>
            </a:endParaRPr>
          </a:p>
        </p:txBody>
      </p:sp>
      <p:sp>
        <p:nvSpPr>
          <p:cNvPr id="689155" name="Rectangle 3"/>
          <p:cNvSpPr>
            <a:spLocks noGrp="1" noChangeArrowheads="1"/>
          </p:cNvSpPr>
          <p:nvPr>
            <p:ph type="body" idx="1"/>
          </p:nvPr>
        </p:nvSpPr>
        <p:spPr>
          <a:xfrm>
            <a:off x="717630" y="1342662"/>
            <a:ext cx="8066210" cy="4893963"/>
          </a:xfrm>
        </p:spPr>
        <p:txBody>
          <a:bodyPr/>
          <a:lstStyle/>
          <a:p>
            <a:pPr marL="531813" indent="-531813">
              <a:buFont typeface="Wingdings" pitchFamily="2" charset="2"/>
              <a:buChar char="u"/>
            </a:pPr>
            <a:r>
              <a:rPr lang="en-US" altLang="zh-TW" dirty="0" smtClean="0"/>
              <a:t>Kenneth J. Arrow (1994)</a:t>
            </a:r>
            <a:r>
              <a:rPr lang="zh-TW" altLang="en-US" dirty="0" smtClean="0"/>
              <a:t>：經濟理論需要一些超越個人的總體變量。</a:t>
            </a:r>
            <a:endParaRPr lang="en-US" altLang="zh-TW" dirty="0" smtClean="0"/>
          </a:p>
          <a:p>
            <a:pPr marL="931863" lvl="2" indent="-400050">
              <a:buFont typeface="Wingdings" pitchFamily="2" charset="2"/>
              <a:buAutoNum type="circleNumWdWhitePlain"/>
            </a:pPr>
            <a:r>
              <a:rPr lang="zh-TW" altLang="en-US" sz="2800" dirty="0" smtClean="0">
                <a:solidFill>
                  <a:schemeClr val="tx1"/>
                </a:solidFill>
              </a:rPr>
              <a:t>個人的</a:t>
            </a:r>
            <a:r>
              <a:rPr lang="zh-TW" altLang="en-US" sz="2800" dirty="0" smtClean="0"/>
              <a:t>偏好、預期深受社會的影響。</a:t>
            </a:r>
            <a:endParaRPr lang="en-US" altLang="zh-TW" sz="2800" dirty="0" smtClean="0">
              <a:solidFill>
                <a:schemeClr val="tx1"/>
              </a:solidFill>
            </a:endParaRPr>
          </a:p>
          <a:p>
            <a:pPr marL="931863" lvl="2" indent="-400050">
              <a:buFont typeface="Wingdings" pitchFamily="2" charset="2"/>
              <a:buAutoNum type="circleNumWdWhitePlain"/>
            </a:pPr>
            <a:r>
              <a:rPr lang="zh-TW" altLang="en-US" sz="2800" dirty="0" smtClean="0">
                <a:solidFill>
                  <a:schemeClr val="tx1"/>
                </a:solidFill>
              </a:rPr>
              <a:t>供給、需要是集體變量，價格也是。</a:t>
            </a:r>
            <a:endParaRPr lang="en-US" altLang="zh-TW" sz="2800" dirty="0" smtClean="0">
              <a:solidFill>
                <a:schemeClr val="tx1"/>
              </a:solidFill>
            </a:endParaRPr>
          </a:p>
          <a:p>
            <a:pPr marL="531813" indent="-531813">
              <a:buFont typeface="Wingdings" pitchFamily="2" charset="2"/>
              <a:buChar char="u"/>
            </a:pPr>
            <a:r>
              <a:rPr lang="zh-TW" altLang="en-US" sz="2800" b="1" dirty="0" smtClean="0">
                <a:solidFill>
                  <a:schemeClr val="tx1"/>
                </a:solidFill>
              </a:rPr>
              <a:t>回答：</a:t>
            </a:r>
            <a:endParaRPr lang="en-US" altLang="zh-TW" sz="2800" b="1" dirty="0" smtClean="0">
              <a:solidFill>
                <a:schemeClr val="tx1"/>
              </a:solidFill>
            </a:endParaRPr>
          </a:p>
          <a:p>
            <a:pPr marL="1046163" indent="-514350">
              <a:buFont typeface="Wingdings" pitchFamily="2" charset="2"/>
              <a:buAutoNum type="circleNumWdWhitePlain"/>
            </a:pPr>
            <a:r>
              <a:rPr lang="zh-TW" altLang="en-US" sz="2800" dirty="0" smtClean="0"/>
              <a:t>除了統計值外，並不存在總體變量。</a:t>
            </a:r>
            <a:endParaRPr lang="en-US" altLang="zh-TW" sz="2800" dirty="0" smtClean="0"/>
          </a:p>
          <a:p>
            <a:pPr marL="1046163" indent="-514350">
              <a:buFont typeface="Wingdings" pitchFamily="2" charset="2"/>
              <a:buAutoNum type="circleNumWdWhitePlain"/>
            </a:pPr>
            <a:r>
              <a:rPr lang="zh-TW" altLang="en-US" sz="2800" dirty="0" smtClean="0"/>
              <a:t>影響個人的是他在觀察許多他人行動之後產生的整體印象。</a:t>
            </a:r>
            <a:endParaRPr lang="en-US" altLang="zh-TW" sz="28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23</a:t>
            </a:fld>
            <a:endParaRPr lang="en-US" altLang="zh-TW"/>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0" name="Rectangle 2"/>
          <p:cNvSpPr>
            <a:spLocks noGrp="1" noChangeArrowheads="1"/>
          </p:cNvSpPr>
          <p:nvPr>
            <p:ph type="title"/>
          </p:nvPr>
        </p:nvSpPr>
        <p:spPr>
          <a:xfrm>
            <a:off x="515073" y="0"/>
            <a:ext cx="8208963" cy="1117600"/>
          </a:xfrm>
        </p:spPr>
        <p:txBody>
          <a:bodyPr/>
          <a:lstStyle/>
          <a:p>
            <a:pPr algn="l"/>
            <a:r>
              <a:rPr lang="en-US" altLang="zh-TW" sz="4000" b="1" dirty="0" smtClean="0">
                <a:solidFill>
                  <a:srgbClr val="7030A0"/>
                </a:solidFill>
                <a:latin typeface="+mn-lt"/>
              </a:rPr>
              <a:t>4-2</a:t>
            </a:r>
            <a:r>
              <a:rPr lang="zh-TW" altLang="en-US" sz="4000" b="1" dirty="0" smtClean="0">
                <a:solidFill>
                  <a:srgbClr val="7030A0"/>
                </a:solidFill>
                <a:latin typeface="+mn-lt"/>
              </a:rPr>
              <a:t>  </a:t>
            </a:r>
            <a:r>
              <a:rPr lang="en-US" altLang="zh-TW" sz="4000" b="1" dirty="0" err="1" smtClean="0">
                <a:solidFill>
                  <a:srgbClr val="7030A0"/>
                </a:solidFill>
                <a:latin typeface="+mn-lt"/>
              </a:rPr>
              <a:t>Coase</a:t>
            </a:r>
            <a:r>
              <a:rPr lang="en-US" altLang="zh-TW" sz="4000" b="1" dirty="0" smtClean="0">
                <a:solidFill>
                  <a:srgbClr val="7030A0"/>
                </a:solidFill>
                <a:latin typeface="+mn-lt"/>
              </a:rPr>
              <a:t> </a:t>
            </a:r>
            <a:r>
              <a:rPr lang="zh-TW" altLang="en-US" sz="4000" b="1" dirty="0" smtClean="0">
                <a:solidFill>
                  <a:srgbClr val="7030A0"/>
                </a:solidFill>
                <a:latin typeface="+mn-lt"/>
              </a:rPr>
              <a:t>論述的集權需要</a:t>
            </a:r>
            <a:endParaRPr lang="zh-TW" altLang="en-US" sz="4000" b="1" dirty="0" smtClean="0">
              <a:solidFill>
                <a:srgbClr val="7030A0"/>
              </a:solidFill>
              <a:latin typeface="+mn-lt"/>
            </a:endParaRPr>
          </a:p>
        </p:txBody>
      </p:sp>
      <p:sp>
        <p:nvSpPr>
          <p:cNvPr id="688131" name="Rectangle 3"/>
          <p:cNvSpPr>
            <a:spLocks noGrp="1" noChangeArrowheads="1"/>
          </p:cNvSpPr>
          <p:nvPr>
            <p:ph type="body" idx="1"/>
          </p:nvPr>
        </p:nvSpPr>
        <p:spPr>
          <a:xfrm>
            <a:off x="671332" y="1076447"/>
            <a:ext cx="8264324" cy="5578996"/>
          </a:xfrm>
        </p:spPr>
        <p:txBody>
          <a:bodyPr/>
          <a:lstStyle/>
          <a:p>
            <a:pPr marL="531813" indent="-531813">
              <a:buFont typeface="Wingdings" pitchFamily="2" charset="2"/>
              <a:buChar char="u"/>
            </a:pPr>
            <a:r>
              <a:rPr lang="en-US" altLang="zh-TW" sz="2800" b="1" dirty="0" smtClean="0">
                <a:latin typeface="新細明體" charset="-120"/>
              </a:rPr>
              <a:t>Ronald </a:t>
            </a:r>
            <a:r>
              <a:rPr lang="en-US" altLang="zh-TW" sz="2800" b="1" dirty="0" err="1" smtClean="0">
                <a:latin typeface="新細明體" charset="-120"/>
              </a:rPr>
              <a:t>Coase</a:t>
            </a:r>
            <a:r>
              <a:rPr lang="zh-TW" altLang="en-US" sz="2800" b="1" dirty="0" smtClean="0">
                <a:latin typeface="新細明體" charset="-120"/>
              </a:rPr>
              <a:t>：</a:t>
            </a:r>
            <a:endParaRPr lang="en-US" altLang="zh-TW" sz="2800" b="1" dirty="0" smtClean="0">
              <a:latin typeface="新細明體" charset="-120"/>
            </a:endParaRPr>
          </a:p>
          <a:p>
            <a:pPr marL="531813" indent="0">
              <a:buNone/>
            </a:pPr>
            <a:r>
              <a:rPr lang="en-US" altLang="zh-TW" sz="2400" dirty="0" smtClean="0">
                <a:latin typeface="Times New Roman" pitchFamily="18" charset="0"/>
              </a:rPr>
              <a:t>A car factory may have thousands of employees, but none of them possess the complete knowledge to build an entire car.…An individualist might object that human beings are unlike atoms, in that people have the ability </a:t>
            </a:r>
            <a:r>
              <a:rPr lang="en-US" altLang="zh-TW" sz="2400" b="1" dirty="0" smtClean="0">
                <a:solidFill>
                  <a:srgbClr val="660066"/>
                </a:solidFill>
                <a:latin typeface="Times New Roman" pitchFamily="18" charset="0"/>
              </a:rPr>
              <a:t>to create their own relationships</a:t>
            </a:r>
            <a:r>
              <a:rPr lang="en-US" altLang="zh-TW" sz="2400" dirty="0" smtClean="0">
                <a:latin typeface="Times New Roman" pitchFamily="18" charset="0"/>
              </a:rPr>
              <a:t> and therefore such </a:t>
            </a:r>
            <a:r>
              <a:rPr lang="en-US" altLang="zh-TW" sz="2400" dirty="0" smtClean="0">
                <a:solidFill>
                  <a:srgbClr val="660066"/>
                </a:solidFill>
                <a:latin typeface="Times New Roman" pitchFamily="18" charset="0"/>
              </a:rPr>
              <a:t>interdependent groups</a:t>
            </a:r>
            <a:r>
              <a:rPr lang="en-US" altLang="zh-TW" sz="2400" dirty="0" smtClean="0">
                <a:latin typeface="Times New Roman" pitchFamily="18" charset="0"/>
              </a:rPr>
              <a:t> as company workforces. But </a:t>
            </a:r>
            <a:r>
              <a:rPr lang="en-US" altLang="zh-TW" sz="2400" b="1" dirty="0" smtClean="0">
                <a:latin typeface="Times New Roman" pitchFamily="18" charset="0"/>
              </a:rPr>
              <a:t>this occurs neither spontaneously nor at an individual level.</a:t>
            </a:r>
            <a:r>
              <a:rPr lang="en-US" altLang="zh-TW" sz="2400" dirty="0" smtClean="0">
                <a:latin typeface="Times New Roman" pitchFamily="18" charset="0"/>
              </a:rPr>
              <a:t> Obviously, there needs to be </a:t>
            </a:r>
            <a:r>
              <a:rPr lang="en-US" altLang="zh-TW" sz="2400" b="1" dirty="0" smtClean="0">
                <a:latin typeface="Times New Roman" pitchFamily="18" charset="0"/>
              </a:rPr>
              <a:t>centralized </a:t>
            </a:r>
            <a:r>
              <a:rPr lang="en-US" altLang="zh-TW" sz="2400" dirty="0" smtClean="0">
                <a:latin typeface="Times New Roman" pitchFamily="18" charset="0"/>
              </a:rPr>
              <a:t>organization.</a:t>
            </a:r>
          </a:p>
          <a:p>
            <a:pPr marL="531813" indent="-531813">
              <a:buSzTx/>
              <a:buFont typeface="Wingdings" pitchFamily="2" charset="2"/>
              <a:buChar char="u"/>
            </a:pPr>
            <a:r>
              <a:rPr lang="zh-TW" altLang="en-US" sz="2800" b="1" dirty="0" smtClean="0"/>
              <a:t>回答</a:t>
            </a:r>
            <a:r>
              <a:rPr lang="zh-TW" altLang="en-US" sz="2800" b="1" dirty="0" smtClean="0"/>
              <a:t>：</a:t>
            </a:r>
            <a:endParaRPr lang="en-US" altLang="zh-TW" sz="2800" b="1" dirty="0" smtClean="0"/>
          </a:p>
          <a:p>
            <a:pPr marL="531813" indent="0">
              <a:buSzTx/>
              <a:buNone/>
            </a:pPr>
            <a:r>
              <a:rPr lang="zh-TW" altLang="en-US" sz="2400" dirty="0" smtClean="0">
                <a:latin typeface="新細明體" charset="-120"/>
              </a:rPr>
              <a:t>廠商的存在與運作，除了企業家的個人角色之外，也仰賴各種資本的被解碼和再利用，而這些資本都是過去個人知識經過編碼而累積起來的。</a:t>
            </a:r>
            <a:endParaRPr lang="en-US" altLang="zh-TW" sz="2400" dirty="0" smtClean="0">
              <a:latin typeface="Times New Roman" pitchFamily="18" charset="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24</a:t>
            </a:fld>
            <a:endParaRPr lang="en-US" altLang="zh-TW"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91924" y="0"/>
            <a:ext cx="8229600" cy="1041722"/>
          </a:xfrm>
        </p:spPr>
        <p:txBody>
          <a:bodyPr/>
          <a:lstStyle/>
          <a:p>
            <a:pPr algn="l"/>
            <a:r>
              <a:rPr lang="en-US" altLang="zh-TW" sz="4000" b="1" dirty="0" smtClean="0">
                <a:solidFill>
                  <a:srgbClr val="7030A0"/>
                </a:solidFill>
                <a:latin typeface="+mn-lt"/>
              </a:rPr>
              <a:t>4-3</a:t>
            </a:r>
            <a:r>
              <a:rPr lang="zh-TW" altLang="en-US" sz="4000" b="1" dirty="0" smtClean="0">
                <a:solidFill>
                  <a:srgbClr val="7030A0"/>
                </a:solidFill>
                <a:latin typeface="+mn-lt"/>
              </a:rPr>
              <a:t>  </a:t>
            </a:r>
            <a:r>
              <a:rPr lang="en-US" altLang="zh-TW" sz="4000" b="1" dirty="0" smtClean="0">
                <a:solidFill>
                  <a:srgbClr val="7030A0"/>
                </a:solidFill>
                <a:latin typeface="+mn-lt"/>
              </a:rPr>
              <a:t>Dawkins </a:t>
            </a:r>
            <a:r>
              <a:rPr lang="zh-TW" altLang="en-US" sz="4000" b="1" dirty="0" smtClean="0">
                <a:solidFill>
                  <a:srgbClr val="7030A0"/>
                </a:solidFill>
                <a:latin typeface="+mn-lt"/>
              </a:rPr>
              <a:t>論述的</a:t>
            </a:r>
            <a:r>
              <a:rPr lang="zh-TW" altLang="en-US" sz="4000" b="1" dirty="0" smtClean="0">
                <a:solidFill>
                  <a:srgbClr val="7030A0"/>
                </a:solidFill>
              </a:rPr>
              <a:t>瀰因</a:t>
            </a:r>
            <a:endParaRPr lang="zh-TW" altLang="en-US" sz="4000" b="1" dirty="0">
              <a:solidFill>
                <a:srgbClr val="7030A0"/>
              </a:solidFill>
              <a:latin typeface="+mn-lt"/>
            </a:endParaRPr>
          </a:p>
        </p:txBody>
      </p:sp>
      <p:sp>
        <p:nvSpPr>
          <p:cNvPr id="3" name="內容版面配置區 2"/>
          <p:cNvSpPr>
            <a:spLocks noGrp="1"/>
          </p:cNvSpPr>
          <p:nvPr>
            <p:ph idx="1"/>
          </p:nvPr>
        </p:nvSpPr>
        <p:spPr>
          <a:xfrm>
            <a:off x="659758" y="1053296"/>
            <a:ext cx="7998106" cy="5139160"/>
          </a:xfrm>
        </p:spPr>
        <p:txBody>
          <a:bodyPr/>
          <a:lstStyle/>
          <a:p>
            <a:pPr marL="514350" indent="-514350">
              <a:buFont typeface="Wingdings" pitchFamily="2" charset="2"/>
              <a:buChar char="u"/>
            </a:pPr>
            <a:r>
              <a:rPr lang="en-US" altLang="zh-TW" sz="2800" dirty="0" smtClean="0"/>
              <a:t>Richard Dawkins (1976) </a:t>
            </a:r>
            <a:r>
              <a:rPr lang="zh-TW" altLang="en-US" sz="2800" dirty="0" smtClean="0"/>
              <a:t>以類比於生物概念的基因，提出文化上的</a:t>
            </a:r>
            <a:r>
              <a:rPr lang="zh-TW" altLang="en-US" sz="2800" b="1" dirty="0" smtClean="0"/>
              <a:t>瀰因</a:t>
            </a:r>
            <a:r>
              <a:rPr lang="zh-TW" altLang="en-US" sz="2800" dirty="0" smtClean="0"/>
              <a:t>（</a:t>
            </a:r>
            <a:r>
              <a:rPr lang="en-US" altLang="zh-TW" sz="2800" b="1" dirty="0" smtClean="0"/>
              <a:t>meme</a:t>
            </a:r>
            <a:r>
              <a:rPr lang="zh-TW" altLang="en-US" sz="2800" b="1" dirty="0" smtClean="0"/>
              <a:t>）</a:t>
            </a:r>
            <a:r>
              <a:rPr lang="zh-TW" altLang="en-US" sz="2800" dirty="0" smtClean="0"/>
              <a:t>：</a:t>
            </a:r>
            <a:endParaRPr lang="en-US" altLang="zh-TW" sz="2800" dirty="0" smtClean="0"/>
          </a:p>
          <a:p>
            <a:pPr marL="531813" lvl="1" indent="12700">
              <a:buNone/>
            </a:pPr>
            <a:r>
              <a:rPr lang="en-US" altLang="zh-TW" sz="2400" dirty="0" smtClean="0">
                <a:solidFill>
                  <a:schemeClr val="tx1"/>
                </a:solidFill>
              </a:rPr>
              <a:t>The meme is  an idea, behavior, or style that </a:t>
            </a:r>
            <a:r>
              <a:rPr lang="en-US" altLang="zh-TW" sz="2400" b="1" dirty="0" smtClean="0">
                <a:solidFill>
                  <a:schemeClr val="tx1"/>
                </a:solidFill>
              </a:rPr>
              <a:t>spreads</a:t>
            </a:r>
            <a:r>
              <a:rPr lang="en-US" altLang="zh-TW" sz="2400" dirty="0" smtClean="0">
                <a:solidFill>
                  <a:schemeClr val="tx1"/>
                </a:solidFill>
              </a:rPr>
              <a:t> from person to person within a culture. …(It) acts as a unit </a:t>
            </a:r>
            <a:r>
              <a:rPr lang="en-US" altLang="zh-TW" sz="2400" b="1" dirty="0" smtClean="0">
                <a:solidFill>
                  <a:schemeClr val="tx1"/>
                </a:solidFill>
              </a:rPr>
              <a:t>for carrying</a:t>
            </a:r>
            <a:r>
              <a:rPr lang="zh-TW" altLang="en-US" sz="2400" b="1" dirty="0" smtClean="0">
                <a:solidFill>
                  <a:schemeClr val="tx1"/>
                </a:solidFill>
              </a:rPr>
              <a:t> </a:t>
            </a:r>
            <a:r>
              <a:rPr lang="en-US" altLang="zh-TW" sz="2400" dirty="0" smtClean="0">
                <a:solidFill>
                  <a:schemeClr val="tx1"/>
                </a:solidFill>
              </a:rPr>
              <a:t>cultural ideas, symbols, or practices that can </a:t>
            </a:r>
            <a:r>
              <a:rPr lang="en-US" altLang="zh-TW" sz="2400" b="1" dirty="0" smtClean="0">
                <a:solidFill>
                  <a:schemeClr val="tx1"/>
                </a:solidFill>
              </a:rPr>
              <a:t>be transmitted </a:t>
            </a:r>
            <a:r>
              <a:rPr lang="en-US" altLang="zh-TW" sz="2400" dirty="0" smtClean="0">
                <a:solidFill>
                  <a:schemeClr val="tx1"/>
                </a:solidFill>
              </a:rPr>
              <a:t>from one mind to another through writing, speech, gestures, rituals, or other imitable phenomena with a mimicked theme. </a:t>
            </a:r>
          </a:p>
          <a:p>
            <a:pPr marL="514350" indent="-514350">
              <a:buFont typeface="Wingdings" pitchFamily="2" charset="2"/>
              <a:buChar char="u"/>
            </a:pPr>
            <a:r>
              <a:rPr lang="en-US" altLang="zh-TW" sz="2800" b="1" dirty="0" smtClean="0"/>
              <a:t>Dawkins </a:t>
            </a:r>
            <a:r>
              <a:rPr lang="zh-TW" altLang="en-US" sz="2800" b="1" dirty="0" smtClean="0"/>
              <a:t>在書的結尾中寫到：</a:t>
            </a:r>
            <a:endParaRPr lang="en-US" altLang="zh-TW" sz="2800" b="1" dirty="0" smtClean="0"/>
          </a:p>
          <a:p>
            <a:pPr marL="514350" indent="17463">
              <a:buNone/>
            </a:pPr>
            <a:r>
              <a:rPr lang="en-US" altLang="zh-TW" sz="2400" dirty="0" smtClean="0"/>
              <a:t>We have the power to defy the selfish genes of our birth. …We can even discuss ways of deliberately cultivating and nurturing pure, disinterested </a:t>
            </a:r>
            <a:r>
              <a:rPr lang="en-US" altLang="zh-TW" sz="2400" b="1" dirty="0" smtClean="0"/>
              <a:t>altruism</a:t>
            </a:r>
            <a:r>
              <a:rPr lang="en-US" altLang="zh-TW" sz="2400" dirty="0" smtClean="0"/>
              <a:t>.</a:t>
            </a:r>
            <a:endParaRPr lang="en-US" altLang="zh-TW" sz="2400" dirty="0" smtClean="0">
              <a:solidFill>
                <a:schemeClr val="tx1"/>
              </a:solidFill>
            </a:endParaRPr>
          </a:p>
        </p:txBody>
      </p:sp>
      <p:sp>
        <p:nvSpPr>
          <p:cNvPr id="4" name="投影片編號版面配置區 3"/>
          <p:cNvSpPr>
            <a:spLocks noGrp="1"/>
          </p:cNvSpPr>
          <p:nvPr>
            <p:ph type="sldNum" sz="quarter" idx="12"/>
          </p:nvPr>
        </p:nvSpPr>
        <p:spPr/>
        <p:txBody>
          <a:bodyPr/>
          <a:lstStyle/>
          <a:p>
            <a:fld id="{0354DE56-175F-44F2-BA51-F3EAA2663B8A}" type="slidenum">
              <a:rPr lang="en-US" altLang="zh-TW" smtClean="0"/>
              <a:pPr/>
              <a:t>25</a:t>
            </a:fld>
            <a:endParaRPr lang="en-US" altLang="zh-TW"/>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91924" y="0"/>
            <a:ext cx="8229600" cy="1041722"/>
          </a:xfrm>
        </p:spPr>
        <p:txBody>
          <a:bodyPr/>
          <a:lstStyle/>
          <a:p>
            <a:pPr algn="l"/>
            <a:r>
              <a:rPr lang="en-US" altLang="zh-TW" sz="4000" b="1" dirty="0" smtClean="0">
                <a:solidFill>
                  <a:srgbClr val="7030A0"/>
                </a:solidFill>
                <a:latin typeface="+mn-lt"/>
              </a:rPr>
              <a:t>4-4</a:t>
            </a:r>
            <a:r>
              <a:rPr lang="zh-TW" altLang="en-US" sz="4000" b="1" dirty="0" smtClean="0">
                <a:solidFill>
                  <a:srgbClr val="7030A0"/>
                </a:solidFill>
                <a:latin typeface="+mn-lt"/>
              </a:rPr>
              <a:t>  </a:t>
            </a:r>
            <a:r>
              <a:rPr lang="zh-TW" altLang="en-US" sz="4000" b="1" dirty="0" smtClean="0">
                <a:solidFill>
                  <a:srgbClr val="7030A0"/>
                </a:solidFill>
                <a:latin typeface="+mn-lt"/>
              </a:rPr>
              <a:t>利他主義與</a:t>
            </a:r>
            <a:r>
              <a:rPr lang="zh-TW" altLang="en-US" sz="4000" b="1" dirty="0" smtClean="0">
                <a:solidFill>
                  <a:srgbClr val="7030A0"/>
                </a:solidFill>
              </a:rPr>
              <a:t>集體選擇</a:t>
            </a:r>
            <a:endParaRPr lang="zh-TW" altLang="en-US" sz="4000" b="1" dirty="0">
              <a:solidFill>
                <a:srgbClr val="7030A0"/>
              </a:solidFill>
              <a:latin typeface="+mn-lt"/>
            </a:endParaRPr>
          </a:p>
        </p:txBody>
      </p:sp>
      <p:sp>
        <p:nvSpPr>
          <p:cNvPr id="3" name="內容版面配置區 2"/>
          <p:cNvSpPr>
            <a:spLocks noGrp="1"/>
          </p:cNvSpPr>
          <p:nvPr>
            <p:ph idx="1"/>
          </p:nvPr>
        </p:nvSpPr>
        <p:spPr>
          <a:xfrm>
            <a:off x="694481" y="1192192"/>
            <a:ext cx="8021256" cy="5382227"/>
          </a:xfrm>
        </p:spPr>
        <p:txBody>
          <a:bodyPr/>
          <a:lstStyle/>
          <a:p>
            <a:pPr marL="534988" lvl="1" indent="-514350">
              <a:buFont typeface="+mj-lt"/>
              <a:buAutoNum type="arabicParenR"/>
            </a:pPr>
            <a:r>
              <a:rPr lang="zh-TW" altLang="en-US" sz="3200" dirty="0" smtClean="0">
                <a:solidFill>
                  <a:schemeClr val="tx1"/>
                </a:solidFill>
              </a:rPr>
              <a:t>理性行為要如何解釋讓社會得以存續的利他行為，如犧牲自己生命的戰士、把投球機會讓給勝算更高的隊友等？</a:t>
            </a:r>
            <a:endParaRPr lang="en-US" altLang="zh-TW" sz="3200" dirty="0" smtClean="0">
              <a:solidFill>
                <a:schemeClr val="tx1"/>
              </a:solidFill>
            </a:endParaRPr>
          </a:p>
          <a:p>
            <a:pPr marL="534988" lvl="1" indent="-514350">
              <a:buFont typeface="+mj-lt"/>
              <a:buAutoNum type="arabicParenR"/>
            </a:pPr>
            <a:r>
              <a:rPr lang="zh-TW" altLang="en-US" sz="3200" dirty="0" smtClean="0">
                <a:solidFill>
                  <a:schemeClr val="tx1"/>
                </a:solidFill>
              </a:rPr>
              <a:t>社會因某些制度（如利他）對集體有優勢而存續，這是否意味著社會得繼續選擇該制度？</a:t>
            </a:r>
            <a:endParaRPr lang="en-US" altLang="zh-TW" sz="3200" dirty="0" smtClean="0">
              <a:solidFill>
                <a:schemeClr val="tx1"/>
              </a:solidFill>
            </a:endParaRPr>
          </a:p>
          <a:p>
            <a:pPr marL="534988" lvl="1" indent="-514350">
              <a:buFont typeface="+mj-lt"/>
              <a:buAutoNum type="arabicParenR"/>
            </a:pPr>
            <a:r>
              <a:rPr lang="zh-TW" altLang="en-US" sz="3200" dirty="0" smtClean="0">
                <a:solidFill>
                  <a:schemeClr val="tx1"/>
                </a:solidFill>
              </a:rPr>
              <a:t>如果制度設計造成的秩序能展現更強的競爭力，就可拋棄方法論個人主義所發展的制度？</a:t>
            </a:r>
          </a:p>
          <a:p>
            <a:pPr marL="514350" indent="17463">
              <a:buNone/>
            </a:pPr>
            <a:endParaRPr lang="zh-TW" altLang="en-US" dirty="0"/>
          </a:p>
        </p:txBody>
      </p:sp>
      <p:sp>
        <p:nvSpPr>
          <p:cNvPr id="4" name="投影片編號版面配置區 3"/>
          <p:cNvSpPr>
            <a:spLocks noGrp="1"/>
          </p:cNvSpPr>
          <p:nvPr>
            <p:ph type="sldNum" sz="quarter" idx="12"/>
          </p:nvPr>
        </p:nvSpPr>
        <p:spPr/>
        <p:txBody>
          <a:bodyPr/>
          <a:lstStyle/>
          <a:p>
            <a:fld id="{0354DE56-175F-44F2-BA51-F3EAA2663B8A}" type="slidenum">
              <a:rPr lang="en-US" altLang="zh-TW" smtClean="0"/>
              <a:pPr/>
              <a:t>26</a:t>
            </a:fld>
            <a:endParaRPr lang="en-US" altLang="zh-TW"/>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sldNum" sz="quarter" idx="11"/>
          </p:nvPr>
        </p:nvSpPr>
        <p:spPr>
          <a:xfrm>
            <a:off x="5959997" y="6106329"/>
            <a:ext cx="2895600" cy="476250"/>
          </a:xfrm>
          <a:ln/>
        </p:spPr>
        <p:txBody>
          <a:bodyPr/>
          <a:lstStyle/>
          <a:p>
            <a:pPr algn="r">
              <a:defRPr/>
            </a:pPr>
            <a:fld id="{6A47E275-0272-451E-92EA-3BCA4C53394E}" type="slidenum">
              <a:rPr lang="en-US" altLang="zh-TW"/>
              <a:pPr algn="r">
                <a:defRPr/>
              </a:pPr>
              <a:t>27</a:t>
            </a:fld>
            <a:endParaRPr lang="en-US" altLang="zh-TW" dirty="0"/>
          </a:p>
        </p:txBody>
      </p:sp>
      <p:sp>
        <p:nvSpPr>
          <p:cNvPr id="407554" name="Rectangle 2"/>
          <p:cNvSpPr>
            <a:spLocks noGrp="1" noChangeArrowheads="1"/>
          </p:cNvSpPr>
          <p:nvPr>
            <p:ph type="title"/>
          </p:nvPr>
        </p:nvSpPr>
        <p:spPr>
          <a:xfrm>
            <a:off x="567158" y="0"/>
            <a:ext cx="8071515" cy="998538"/>
          </a:xfrm>
        </p:spPr>
        <p:txBody>
          <a:bodyPr/>
          <a:lstStyle/>
          <a:p>
            <a:pPr algn="l"/>
            <a:r>
              <a:rPr lang="en-US" altLang="zh-TW" sz="4000" b="1" dirty="0" smtClean="0">
                <a:solidFill>
                  <a:srgbClr val="7030A0"/>
                </a:solidFill>
                <a:latin typeface="+mn-lt"/>
                <a:ea typeface="+mn-ea"/>
              </a:rPr>
              <a:t>4-5  </a:t>
            </a:r>
            <a:r>
              <a:rPr lang="zh-TW" altLang="en-US" sz="4000" b="1" dirty="0" smtClean="0">
                <a:solidFill>
                  <a:srgbClr val="7030A0"/>
                </a:solidFill>
                <a:latin typeface="+mn-lt"/>
                <a:ea typeface="+mn-ea"/>
              </a:rPr>
              <a:t>利他主義的侷限性</a:t>
            </a:r>
          </a:p>
        </p:txBody>
      </p:sp>
      <p:sp>
        <p:nvSpPr>
          <p:cNvPr id="407555" name="Rectangle 3"/>
          <p:cNvSpPr>
            <a:spLocks noGrp="1" noChangeArrowheads="1"/>
          </p:cNvSpPr>
          <p:nvPr>
            <p:ph type="body" idx="1"/>
          </p:nvPr>
        </p:nvSpPr>
        <p:spPr>
          <a:xfrm>
            <a:off x="472735" y="1083512"/>
            <a:ext cx="8219852" cy="5328863"/>
          </a:xfrm>
        </p:spPr>
        <p:txBody>
          <a:bodyPr/>
          <a:lstStyle/>
          <a:p>
            <a:pPr marL="609600" indent="-609600">
              <a:buSzTx/>
              <a:buFont typeface="Wingdings" pitchFamily="2" charset="2"/>
              <a:buChar char="u"/>
            </a:pPr>
            <a:r>
              <a:rPr lang="en-US" altLang="zh-TW" dirty="0" err="1" smtClean="0"/>
              <a:t>Zywicki</a:t>
            </a:r>
            <a:r>
              <a:rPr lang="en-US" altLang="zh-TW" dirty="0" smtClean="0"/>
              <a:t>  (</a:t>
            </a:r>
            <a:r>
              <a:rPr lang="zh-TW" altLang="en-US" dirty="0" smtClean="0"/>
              <a:t> </a:t>
            </a:r>
            <a:r>
              <a:rPr lang="en-US" altLang="zh-TW" dirty="0" smtClean="0"/>
              <a:t>2004):</a:t>
            </a:r>
          </a:p>
          <a:p>
            <a:pPr marL="720725" lvl="1" indent="-609600">
              <a:buFont typeface="+mj-lt"/>
              <a:buAutoNum type="arabicParenR"/>
            </a:pPr>
            <a:r>
              <a:rPr lang="zh-TW" altLang="en-US" dirty="0" smtClean="0">
                <a:solidFill>
                  <a:schemeClr val="tx1"/>
                </a:solidFill>
              </a:rPr>
              <a:t>群體間存在著決定榮枯的競爭，如戰爭、移民、市場競爭等。利他主義能帶給該群體的競爭優勢遠不如私有產權強大。</a:t>
            </a:r>
          </a:p>
          <a:p>
            <a:pPr marL="720725" lvl="1" indent="-609600">
              <a:buFont typeface="+mj-lt"/>
              <a:buAutoNum type="arabicParenR"/>
            </a:pPr>
            <a:r>
              <a:rPr lang="zh-TW" altLang="en-US" dirty="0" smtClean="0">
                <a:solidFill>
                  <a:schemeClr val="tx1"/>
                </a:solidFill>
              </a:rPr>
              <a:t>群體內存在一些能降低搭便車者的機制，避免利己害人結果，也降低群體對利他動機的訴求。</a:t>
            </a:r>
            <a:endParaRPr lang="en-US" altLang="zh-TW" dirty="0" smtClean="0">
              <a:solidFill>
                <a:schemeClr val="tx1"/>
              </a:solidFill>
            </a:endParaRPr>
          </a:p>
          <a:p>
            <a:pPr marL="1246188" lvl="2" indent="-528638">
              <a:buFont typeface="Wingdings" pitchFamily="2" charset="2"/>
              <a:buAutoNum type="circleNumWdWhitePlain"/>
            </a:pPr>
            <a:r>
              <a:rPr lang="zh-TW" altLang="en-US" sz="2800" dirty="0" smtClean="0"/>
              <a:t>社會規範：制裁反社會行為。</a:t>
            </a:r>
            <a:endParaRPr lang="en-US" altLang="zh-TW" sz="2800" dirty="0" smtClean="0"/>
          </a:p>
          <a:p>
            <a:pPr marL="1246188" lvl="2" indent="-528638">
              <a:buFont typeface="Wingdings" pitchFamily="2" charset="2"/>
              <a:buAutoNum type="circleNumWdWhitePlain"/>
            </a:pPr>
            <a:r>
              <a:rPr lang="zh-TW" altLang="en-US" sz="2800" dirty="0" smtClean="0"/>
              <a:t>司法與警政：避免偷竊和虧人行為。</a:t>
            </a:r>
            <a:endParaRPr lang="en-US" altLang="zh-TW" sz="2800" dirty="0" smtClean="0"/>
          </a:p>
          <a:p>
            <a:pPr marL="1246188" lvl="2" indent="-528638">
              <a:buFont typeface="Wingdings" pitchFamily="2" charset="2"/>
              <a:buAutoNum type="circleNumWdWhitePlain"/>
            </a:pPr>
            <a:r>
              <a:rPr lang="zh-TW" altLang="en-US" sz="2800" dirty="0" smtClean="0"/>
              <a:t>憲政：鼓勵創造財富行為的正和賽局並避免重分配行為的負和賽局。</a:t>
            </a:r>
            <a:endParaRPr lang="zh-TW" altLang="en-US" dirty="0" smtClean="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sldNum" sz="quarter" idx="11"/>
          </p:nvPr>
        </p:nvSpPr>
        <p:spPr>
          <a:ln/>
        </p:spPr>
        <p:txBody>
          <a:bodyPr/>
          <a:lstStyle/>
          <a:p>
            <a:pPr>
              <a:defRPr/>
            </a:pPr>
            <a:fld id="{6A47E275-0272-451E-92EA-3BCA4C53394E}" type="slidenum">
              <a:rPr lang="en-US" altLang="zh-TW"/>
              <a:pPr>
                <a:defRPr/>
              </a:pPr>
              <a:t>28</a:t>
            </a:fld>
            <a:endParaRPr lang="en-US" altLang="zh-TW" dirty="0"/>
          </a:p>
        </p:txBody>
      </p:sp>
      <p:sp>
        <p:nvSpPr>
          <p:cNvPr id="407554" name="Rectangle 2"/>
          <p:cNvSpPr>
            <a:spLocks noGrp="1" noChangeArrowheads="1"/>
          </p:cNvSpPr>
          <p:nvPr>
            <p:ph type="title"/>
          </p:nvPr>
        </p:nvSpPr>
        <p:spPr>
          <a:xfrm>
            <a:off x="409074" y="0"/>
            <a:ext cx="8229600" cy="998538"/>
          </a:xfrm>
        </p:spPr>
        <p:txBody>
          <a:bodyPr/>
          <a:lstStyle/>
          <a:p>
            <a:pPr algn="l"/>
            <a:r>
              <a:rPr lang="en-US" altLang="zh-TW" sz="4000" b="1" dirty="0" smtClean="0">
                <a:solidFill>
                  <a:srgbClr val="7030A0"/>
                </a:solidFill>
                <a:latin typeface="+mn-lt"/>
              </a:rPr>
              <a:t>4-6  </a:t>
            </a:r>
            <a:r>
              <a:rPr lang="en-US" altLang="zh-TW" sz="4000" b="1" dirty="0" smtClean="0">
                <a:solidFill>
                  <a:srgbClr val="7030A0"/>
                </a:solidFill>
                <a:latin typeface="+mn-lt"/>
              </a:rPr>
              <a:t>Rawls </a:t>
            </a:r>
            <a:r>
              <a:rPr lang="zh-TW" altLang="en-US" sz="4000" b="1" dirty="0" smtClean="0">
                <a:solidFill>
                  <a:srgbClr val="7030A0"/>
                </a:solidFill>
                <a:latin typeface="+mn-lt"/>
              </a:rPr>
              <a:t>論述的</a:t>
            </a:r>
            <a:r>
              <a:rPr lang="zh-TW" altLang="en-US" sz="4000" b="1" dirty="0" smtClean="0">
                <a:solidFill>
                  <a:srgbClr val="7030A0"/>
                </a:solidFill>
              </a:rPr>
              <a:t>偶然性</a:t>
            </a:r>
            <a:endParaRPr lang="zh-TW" altLang="en-US" sz="4000" b="1" dirty="0" smtClean="0">
              <a:solidFill>
                <a:srgbClr val="7030A0"/>
              </a:solidFill>
              <a:latin typeface="+mn-lt"/>
            </a:endParaRPr>
          </a:p>
        </p:txBody>
      </p:sp>
      <p:sp>
        <p:nvSpPr>
          <p:cNvPr id="407555" name="Rectangle 3"/>
          <p:cNvSpPr>
            <a:spLocks noGrp="1" noChangeArrowheads="1"/>
          </p:cNvSpPr>
          <p:nvPr>
            <p:ph type="body" idx="1"/>
          </p:nvPr>
        </p:nvSpPr>
        <p:spPr>
          <a:xfrm>
            <a:off x="712269" y="1116530"/>
            <a:ext cx="8046720" cy="5086401"/>
          </a:xfrm>
        </p:spPr>
        <p:txBody>
          <a:bodyPr/>
          <a:lstStyle/>
          <a:p>
            <a:pPr marL="609600" indent="-609600">
              <a:lnSpc>
                <a:spcPct val="130000"/>
              </a:lnSpc>
              <a:buSzTx/>
              <a:buFont typeface="Wingdings" pitchFamily="2" charset="2"/>
              <a:buChar char="u"/>
            </a:pPr>
            <a:r>
              <a:rPr lang="en-US" altLang="zh-TW" sz="2800" dirty="0" smtClean="0"/>
              <a:t> </a:t>
            </a:r>
            <a:r>
              <a:rPr lang="en-US" altLang="zh-TW" sz="2800" b="1" dirty="0" smtClean="0"/>
              <a:t>J.</a:t>
            </a:r>
            <a:r>
              <a:rPr lang="zh-TW" altLang="en-US" sz="2800" b="1" dirty="0" smtClean="0"/>
              <a:t> </a:t>
            </a:r>
            <a:r>
              <a:rPr lang="en-US" altLang="zh-TW" sz="2800" b="1" dirty="0" smtClean="0"/>
              <a:t>Rawls(1999):</a:t>
            </a:r>
          </a:p>
          <a:p>
            <a:pPr marL="609600" indent="15875">
              <a:buSzTx/>
              <a:buNone/>
            </a:pPr>
            <a:r>
              <a:rPr lang="zh-TW" altLang="en-US" sz="2800" b="1" dirty="0" smtClean="0"/>
              <a:t>自然的自由體系允許分配受到從道德觀點看是任意的因素的不恰當影響。相對地，公平的正義之宗旨在於盡可能地減少</a:t>
            </a:r>
            <a:r>
              <a:rPr lang="zh-TW" altLang="en-US" sz="2800" b="1" dirty="0" smtClean="0">
                <a:solidFill>
                  <a:srgbClr val="7030A0"/>
                </a:solidFill>
              </a:rPr>
              <a:t>自然偶然性</a:t>
            </a:r>
            <a:r>
              <a:rPr lang="zh-TW" altLang="en-US" sz="2800" b="1" dirty="0" smtClean="0"/>
              <a:t>以及消除</a:t>
            </a:r>
            <a:r>
              <a:rPr lang="zh-TW" altLang="en-US" sz="2800" b="1" dirty="0" smtClean="0">
                <a:solidFill>
                  <a:srgbClr val="7030A0"/>
                </a:solidFill>
              </a:rPr>
              <a:t>社會偶然性</a:t>
            </a:r>
            <a:r>
              <a:rPr lang="zh-TW" altLang="en-US" sz="2800" b="1" dirty="0" smtClean="0"/>
              <a:t>對於個體的任意影響。</a:t>
            </a:r>
            <a:endParaRPr lang="en-US" altLang="zh-TW" sz="2800" dirty="0" smtClean="0">
              <a:solidFill>
                <a:schemeClr val="tx1"/>
              </a:solidFill>
            </a:endParaRPr>
          </a:p>
          <a:p>
            <a:pPr marL="531813" indent="-531813">
              <a:buSzTx/>
              <a:buFont typeface="Wingdings" pitchFamily="2" charset="2"/>
              <a:buChar char="u"/>
            </a:pPr>
            <a:r>
              <a:rPr lang="zh-TW" altLang="en-US" sz="2800" b="1" dirty="0" smtClean="0"/>
              <a:t>回答：</a:t>
            </a:r>
            <a:endParaRPr lang="en-US" altLang="zh-TW" sz="2800" b="1" dirty="0" smtClean="0"/>
          </a:p>
          <a:p>
            <a:pPr marL="531813" indent="7938">
              <a:buSzTx/>
              <a:buNone/>
            </a:pPr>
            <a:r>
              <a:rPr lang="zh-TW" altLang="en-US" sz="2800" b="1" dirty="0" smtClean="0"/>
              <a:t>必須</a:t>
            </a:r>
            <a:r>
              <a:rPr lang="zh-TW" altLang="en-US" sz="2800" b="1" dirty="0" smtClean="0"/>
              <a:t>區分這些偶然性在個體的影響是潛在的個人能力（智商、勇氣、企業家精神）或家庭世代累積的資產（財富、地位、關係）。</a:t>
            </a:r>
            <a:endParaRPr lang="en-US" altLang="zh-TW" sz="2800" b="1"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78" name="Rectangle 2"/>
          <p:cNvSpPr>
            <a:spLocks noGrp="1" noChangeArrowheads="1"/>
          </p:cNvSpPr>
          <p:nvPr>
            <p:ph type="title"/>
          </p:nvPr>
        </p:nvSpPr>
        <p:spPr>
          <a:xfrm>
            <a:off x="451413" y="0"/>
            <a:ext cx="8222285" cy="1064871"/>
          </a:xfrm>
        </p:spPr>
        <p:txBody>
          <a:bodyPr/>
          <a:lstStyle/>
          <a:p>
            <a:pPr algn="l"/>
            <a:r>
              <a:rPr lang="en-US" altLang="zh-TW" sz="4000" b="1" dirty="0" smtClean="0">
                <a:solidFill>
                  <a:srgbClr val="7030A0"/>
                </a:solidFill>
                <a:latin typeface="+mn-lt"/>
              </a:rPr>
              <a:t>4-7</a:t>
            </a:r>
            <a:r>
              <a:rPr lang="zh-TW" altLang="en-US" sz="4000" b="1" dirty="0" smtClean="0">
                <a:solidFill>
                  <a:srgbClr val="7030A0"/>
                </a:solidFill>
                <a:latin typeface="+mn-lt"/>
              </a:rPr>
              <a:t>  </a:t>
            </a:r>
            <a:r>
              <a:rPr lang="zh-TW" altLang="en-US" sz="4000" b="1" dirty="0" smtClean="0">
                <a:solidFill>
                  <a:srgbClr val="7030A0"/>
                </a:solidFill>
                <a:latin typeface="+mn-lt"/>
              </a:rPr>
              <a:t>非屬個人理性的行為</a:t>
            </a:r>
          </a:p>
        </p:txBody>
      </p:sp>
      <p:sp>
        <p:nvSpPr>
          <p:cNvPr id="690179" name="Rectangle 3"/>
          <p:cNvSpPr>
            <a:spLocks noGrp="1" noChangeArrowheads="1"/>
          </p:cNvSpPr>
          <p:nvPr>
            <p:ph type="body" idx="1"/>
          </p:nvPr>
        </p:nvSpPr>
        <p:spPr>
          <a:xfrm>
            <a:off x="636608" y="1250066"/>
            <a:ext cx="8368496" cy="5254905"/>
          </a:xfrm>
        </p:spPr>
        <p:txBody>
          <a:bodyPr/>
          <a:lstStyle/>
          <a:p>
            <a:pPr marL="609600" lvl="1" indent="-609600">
              <a:buFont typeface="Wingdings" pitchFamily="2" charset="2"/>
              <a:buChar char="u"/>
            </a:pPr>
            <a:r>
              <a:rPr lang="en-US" altLang="zh-TW" sz="3200" b="1" dirty="0" smtClean="0">
                <a:solidFill>
                  <a:schemeClr val="tx1"/>
                </a:solidFill>
              </a:rPr>
              <a:t>why people vote</a:t>
            </a:r>
            <a:r>
              <a:rPr lang="zh-TW" altLang="en-US" sz="3200" b="1" dirty="0" smtClean="0">
                <a:solidFill>
                  <a:schemeClr val="tx1"/>
                </a:solidFill>
              </a:rPr>
              <a:t>？</a:t>
            </a:r>
            <a:endParaRPr lang="en-US" altLang="zh-TW" sz="3200" b="1" dirty="0" smtClean="0">
              <a:solidFill>
                <a:schemeClr val="tx1"/>
              </a:solidFill>
            </a:endParaRPr>
          </a:p>
          <a:p>
            <a:pPr marL="1168400" lvl="1" indent="-542925">
              <a:buFont typeface="Wingdings" pitchFamily="2" charset="2"/>
              <a:buAutoNum type="circleNumWdWhitePlain"/>
            </a:pPr>
            <a:r>
              <a:rPr lang="zh-TW" altLang="en-US" dirty="0" smtClean="0">
                <a:solidFill>
                  <a:schemeClr val="tx1"/>
                </a:solidFill>
              </a:rPr>
              <a:t>投票成本大於可預期的利益，理性的選民應該選擇不去投票。</a:t>
            </a:r>
            <a:endParaRPr lang="en-US" altLang="zh-TW" dirty="0" smtClean="0">
              <a:solidFill>
                <a:schemeClr val="tx1"/>
              </a:solidFill>
            </a:endParaRPr>
          </a:p>
          <a:p>
            <a:pPr marL="1168400" lvl="1" indent="-542925">
              <a:buFont typeface="Wingdings" pitchFamily="2" charset="2"/>
              <a:buAutoNum type="circleNumWdWhitePlain"/>
            </a:pPr>
            <a:r>
              <a:rPr lang="zh-TW" altLang="en-US" dirty="0" smtClean="0">
                <a:solidFill>
                  <a:schemeClr val="tx1"/>
                </a:solidFill>
              </a:rPr>
              <a:t>激情、意識型態等才是支持個人投票的原因。</a:t>
            </a:r>
            <a:endParaRPr lang="en-US" altLang="zh-TW" dirty="0" smtClean="0">
              <a:solidFill>
                <a:schemeClr val="tx1"/>
              </a:solidFill>
            </a:endParaRPr>
          </a:p>
          <a:p>
            <a:pPr marL="627063" indent="-627063">
              <a:buFont typeface="Wingdings" pitchFamily="2" charset="2"/>
              <a:buChar char="u"/>
            </a:pPr>
            <a:r>
              <a:rPr lang="zh-TW" altLang="en-US" b="1" dirty="0" smtClean="0"/>
              <a:t>回答：</a:t>
            </a:r>
            <a:endParaRPr lang="en-US" altLang="zh-TW" b="1" dirty="0" smtClean="0"/>
          </a:p>
          <a:p>
            <a:pPr marL="609600" lvl="1" indent="15875">
              <a:buNone/>
            </a:pPr>
            <a:r>
              <a:rPr lang="zh-TW" altLang="en-US" dirty="0" smtClean="0">
                <a:solidFill>
                  <a:schemeClr val="tx1"/>
                </a:solidFill>
              </a:rPr>
              <a:t>只要制度是演化長成，那麼，完整的個人理性次有層次的：先選擇制度，然後在遵循制度</a:t>
            </a:r>
            <a:r>
              <a:rPr lang="en-US" altLang="zh-TW" dirty="0" smtClean="0">
                <a:solidFill>
                  <a:schemeClr val="tx1"/>
                </a:solidFill>
              </a:rPr>
              <a:t>(rule following)</a:t>
            </a:r>
            <a:r>
              <a:rPr lang="zh-TW" altLang="en-US" dirty="0" smtClean="0">
                <a:solidFill>
                  <a:schemeClr val="tx1"/>
                </a:solidFill>
              </a:rPr>
              <a:t>的前提下，才對個案進行成效分析</a:t>
            </a:r>
            <a:r>
              <a:rPr lang="en-US" altLang="zh-TW" dirty="0" smtClean="0">
                <a:solidFill>
                  <a:schemeClr val="tx1"/>
                </a:solidFill>
              </a:rPr>
              <a:t> (case maximization)</a:t>
            </a:r>
            <a:r>
              <a:rPr lang="zh-TW" altLang="en-US" dirty="0" smtClean="0">
                <a:solidFill>
                  <a:schemeClr val="tx1"/>
                </a:solidFill>
              </a:rPr>
              <a:t>。</a:t>
            </a:r>
            <a:endParaRPr lang="en-US" altLang="zh-TW" dirty="0" smtClean="0">
              <a:solidFill>
                <a:schemeClr val="tx1"/>
              </a:solidFill>
            </a:endParaRPr>
          </a:p>
          <a:p>
            <a:pPr marL="609600" lvl="1" indent="15875">
              <a:buNone/>
            </a:pPr>
            <a:endParaRPr lang="en-US" altLang="zh-TW" dirty="0" smtClean="0">
              <a:solidFill>
                <a:schemeClr val="tx1"/>
              </a:solidFill>
            </a:endParaRPr>
          </a:p>
          <a:p>
            <a:pPr marL="609600" lvl="1" indent="15875">
              <a:buNone/>
            </a:pP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29</a:t>
            </a:fld>
            <a:endParaRPr lang="en-US" altLang="zh-TW"/>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p:cNvSpPr>
            <a:spLocks noGrp="1" noChangeArrowheads="1"/>
          </p:cNvSpPr>
          <p:nvPr>
            <p:ph type="title"/>
          </p:nvPr>
        </p:nvSpPr>
        <p:spPr>
          <a:xfrm>
            <a:off x="619245" y="0"/>
            <a:ext cx="8229600" cy="1085850"/>
          </a:xfrm>
        </p:spPr>
        <p:txBody>
          <a:bodyPr/>
          <a:lstStyle/>
          <a:p>
            <a:r>
              <a:rPr lang="en-US" altLang="zh-TW" b="1" dirty="0" smtClean="0">
                <a:solidFill>
                  <a:srgbClr val="FF0000"/>
                </a:solidFill>
              </a:rPr>
              <a:t>1.  </a:t>
            </a:r>
            <a:r>
              <a:rPr lang="zh-TW" altLang="en-US" b="1" dirty="0" smtClean="0">
                <a:solidFill>
                  <a:srgbClr val="FF0000"/>
                </a:solidFill>
              </a:rPr>
              <a:t> </a:t>
            </a:r>
            <a:r>
              <a:rPr lang="zh-TW" altLang="en-US" b="1" dirty="0" smtClean="0">
                <a:solidFill>
                  <a:srgbClr val="FF0000"/>
                </a:solidFill>
                <a:latin typeface="新細明體" charset="-120"/>
              </a:rPr>
              <a:t>個人主義  </a:t>
            </a:r>
            <a:r>
              <a:rPr lang="en-US" altLang="zh-TW" sz="2800" b="1" dirty="0" smtClean="0">
                <a:solidFill>
                  <a:schemeClr val="tx1"/>
                </a:solidFill>
                <a:latin typeface="新細明體" charset="-120"/>
              </a:rPr>
              <a:t>(Review)</a:t>
            </a:r>
          </a:p>
        </p:txBody>
      </p:sp>
      <p:sp>
        <p:nvSpPr>
          <p:cNvPr id="578563" name="Rectangle 3"/>
          <p:cNvSpPr>
            <a:spLocks noGrp="1" noChangeArrowheads="1"/>
          </p:cNvSpPr>
          <p:nvPr>
            <p:ph type="body" idx="1"/>
          </p:nvPr>
        </p:nvSpPr>
        <p:spPr>
          <a:xfrm>
            <a:off x="584523" y="1528442"/>
            <a:ext cx="8189088" cy="4756611"/>
          </a:xfrm>
        </p:spPr>
        <p:txBody>
          <a:bodyPr/>
          <a:lstStyle/>
          <a:p>
            <a:pPr marL="514350" indent="-514350">
              <a:buFont typeface="Wingdings" pitchFamily="2" charset="2"/>
              <a:buChar char="u"/>
            </a:pPr>
            <a:r>
              <a:rPr lang="en-US" altLang="zh-TW" dirty="0" smtClean="0">
                <a:latin typeface="Times New Roman" pitchFamily="18" charset="0"/>
              </a:rPr>
              <a:t>Real man is necessarily always a member of a social whole.  It is even impossible to imagine the existence of a man separated from the rest of mankind and not connected with society.  </a:t>
            </a:r>
            <a:r>
              <a:rPr lang="en-US" altLang="zh-TW" dirty="0" smtClean="0">
                <a:solidFill>
                  <a:srgbClr val="FF0000"/>
                </a:solidFill>
                <a:latin typeface="Times New Roman" pitchFamily="18" charset="0"/>
              </a:rPr>
              <a:t>Man as man is the product of a social evolution.  His most eminent feature, reason, could only emerge within the framework of social mutuality.</a:t>
            </a:r>
            <a:r>
              <a:rPr lang="en-US" altLang="zh-TW" dirty="0" smtClean="0">
                <a:latin typeface="Times New Roman" pitchFamily="18" charset="0"/>
              </a:rPr>
              <a:t> (</a:t>
            </a:r>
            <a:r>
              <a:rPr lang="en-US" altLang="zh-TW" dirty="0" err="1" smtClean="0">
                <a:latin typeface="Times New Roman" pitchFamily="18" charset="0"/>
              </a:rPr>
              <a:t>Mises</a:t>
            </a:r>
            <a:r>
              <a:rPr lang="en-US" altLang="zh-TW" dirty="0" smtClean="0">
                <a:latin typeface="Times New Roman" pitchFamily="18" charset="0"/>
              </a:rPr>
              <a:t>)</a:t>
            </a: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3</a:t>
            </a:fld>
            <a:endParaRPr lang="en-US" altLang="zh-TW"/>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3568" y="1628800"/>
            <a:ext cx="8280920" cy="2592288"/>
          </a:xfrm>
        </p:spPr>
        <p:txBody>
          <a:bodyPr/>
          <a:lstStyle/>
          <a:p>
            <a:pPr marL="446088" indent="17463"/>
            <a:r>
              <a:rPr lang="zh-TW" altLang="en-US" sz="9600" dirty="0" smtClean="0">
                <a:solidFill>
                  <a:srgbClr val="FF0000"/>
                </a:solidFill>
                <a:latin typeface="+mn-lt"/>
                <a:ea typeface="標楷體" pitchFamily="65" charset="-120"/>
              </a:rPr>
              <a:t>謝謝！</a:t>
            </a:r>
            <a:endParaRPr lang="zh-TW" altLang="zh-TW" sz="9600" dirty="0">
              <a:solidFill>
                <a:srgbClr val="FF0000"/>
              </a:solidFill>
              <a:latin typeface="+mn-lt"/>
              <a:ea typeface="標楷體" pitchFamily="65" charset="-120"/>
            </a:endParaRPr>
          </a:p>
        </p:txBody>
      </p:sp>
      <p:sp>
        <p:nvSpPr>
          <p:cNvPr id="2051" name="Rectangle 3"/>
          <p:cNvSpPr>
            <a:spLocks noGrp="1" noChangeArrowheads="1"/>
          </p:cNvSpPr>
          <p:nvPr>
            <p:ph type="subTitle" idx="1"/>
          </p:nvPr>
        </p:nvSpPr>
        <p:spPr>
          <a:xfrm>
            <a:off x="1547664" y="4437112"/>
            <a:ext cx="6624736" cy="1800200"/>
          </a:xfrm>
        </p:spPr>
        <p:txBody>
          <a:bodyPr/>
          <a:lstStyle/>
          <a:p>
            <a:r>
              <a:rPr lang="zh-TW" altLang="zh-TW" b="1" dirty="0" smtClean="0">
                <a:solidFill>
                  <a:schemeClr val="accent1">
                    <a:lumMod val="25000"/>
                  </a:schemeClr>
                </a:solidFill>
                <a:ea typeface="標楷體" pitchFamily="65" charset="-120"/>
              </a:rPr>
              <a:t>黃春興</a:t>
            </a:r>
            <a:r>
              <a:rPr lang="zh-TW" altLang="en-US" b="1" dirty="0" smtClean="0">
                <a:solidFill>
                  <a:schemeClr val="accent1">
                    <a:lumMod val="25000"/>
                  </a:schemeClr>
                </a:solidFill>
                <a:ea typeface="標楷體" pitchFamily="65" charset="-120"/>
              </a:rPr>
              <a:t> </a:t>
            </a:r>
            <a:endParaRPr lang="en-US" altLang="zh-TW" b="1" dirty="0" smtClean="0">
              <a:solidFill>
                <a:schemeClr val="accent1">
                  <a:lumMod val="25000"/>
                </a:schemeClr>
              </a:solidFill>
              <a:ea typeface="標楷體" pitchFamily="65" charset="-120"/>
            </a:endParaRPr>
          </a:p>
          <a:p>
            <a:r>
              <a:rPr lang="en-US" altLang="zh-TW" sz="2400" b="1" dirty="0" smtClean="0">
                <a:solidFill>
                  <a:schemeClr val="accent1">
                    <a:lumMod val="25000"/>
                  </a:schemeClr>
                </a:solidFill>
                <a:ea typeface="標楷體" pitchFamily="65" charset="-120"/>
                <a:hlinkClick r:id="rId2"/>
              </a:rPr>
              <a:t>cshwang@mx.nthu.edu.tw</a:t>
            </a:r>
            <a:endParaRPr lang="en-US" altLang="zh-TW" sz="2400" b="1" dirty="0" smtClean="0">
              <a:solidFill>
                <a:schemeClr val="accent1">
                  <a:lumMod val="25000"/>
                </a:schemeClr>
              </a:solidFill>
              <a:ea typeface="標楷體" pitchFamily="65" charset="-120"/>
            </a:endParaRPr>
          </a:p>
          <a:p>
            <a:r>
              <a:rPr lang="en-US" altLang="zh-TW" sz="2400" b="1" dirty="0" smtClean="0">
                <a:solidFill>
                  <a:schemeClr val="accent1">
                    <a:lumMod val="25000"/>
                  </a:schemeClr>
                </a:solidFill>
                <a:ea typeface="標楷體" pitchFamily="65" charset="-120"/>
              </a:rPr>
              <a:t>http://mx.nthu.edu.tw/~cshwang</a:t>
            </a:r>
            <a:endParaRPr lang="zh-TW" altLang="zh-TW" sz="2400" b="1" dirty="0">
              <a:solidFill>
                <a:schemeClr val="accent1">
                  <a:lumMod val="25000"/>
                </a:schemeClr>
              </a:solidFill>
              <a:ea typeface="標楷體" pitchFamily="65" charset="-120"/>
            </a:endParaRPr>
          </a:p>
        </p:txBody>
      </p:sp>
      <p:sp>
        <p:nvSpPr>
          <p:cNvPr id="5" name="投影片編號版面配置區 4"/>
          <p:cNvSpPr>
            <a:spLocks noGrp="1"/>
          </p:cNvSpPr>
          <p:nvPr>
            <p:ph type="sldNum" sz="quarter" idx="4"/>
          </p:nvPr>
        </p:nvSpPr>
        <p:spPr/>
        <p:txBody>
          <a:bodyPr/>
          <a:lstStyle/>
          <a:p>
            <a:fld id="{BCD1680D-2EAE-47AB-9917-EC497C6390DE}" type="slidenum">
              <a:rPr lang="en-US" altLang="zh-TW" smtClean="0"/>
              <a:pPr/>
              <a:t>30</a:t>
            </a:fld>
            <a:endParaRPr lang="en-US" altLang="zh-TW"/>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384002" y="0"/>
            <a:ext cx="8280400" cy="950913"/>
          </a:xfrm>
        </p:spPr>
        <p:txBody>
          <a:bodyPr/>
          <a:lstStyle/>
          <a:p>
            <a:pPr algn="l"/>
            <a:r>
              <a:rPr lang="en-US" altLang="zh-TW" sz="4000" b="1" dirty="0" smtClean="0">
                <a:solidFill>
                  <a:srgbClr val="7030A0"/>
                </a:solidFill>
              </a:rPr>
              <a:t>1-1</a:t>
            </a:r>
            <a:r>
              <a:rPr lang="zh-TW" altLang="en-US" sz="4000" b="1" dirty="0" smtClean="0">
                <a:solidFill>
                  <a:srgbClr val="7030A0"/>
                </a:solidFill>
              </a:rPr>
              <a:t>  </a:t>
            </a:r>
            <a:r>
              <a:rPr lang="zh-TW" altLang="en-US" sz="4000" b="1" dirty="0" smtClean="0">
                <a:solidFill>
                  <a:srgbClr val="7030A0"/>
                </a:solidFill>
                <a:latin typeface="新細明體" charset="-120"/>
              </a:rPr>
              <a:t>基本信念</a:t>
            </a:r>
            <a:endParaRPr lang="zh-TW" altLang="en-US" sz="4000" b="1" dirty="0" smtClean="0">
              <a:solidFill>
                <a:srgbClr val="7030A0"/>
              </a:solidFill>
              <a:latin typeface="+mn-lt"/>
            </a:endParaRPr>
          </a:p>
        </p:txBody>
      </p:sp>
      <p:sp>
        <p:nvSpPr>
          <p:cNvPr id="497667" name="Rectangle 3"/>
          <p:cNvSpPr>
            <a:spLocks noGrp="1" noChangeArrowheads="1"/>
          </p:cNvSpPr>
          <p:nvPr>
            <p:ph type="body" idx="1"/>
          </p:nvPr>
        </p:nvSpPr>
        <p:spPr>
          <a:xfrm>
            <a:off x="603186" y="1106393"/>
            <a:ext cx="8228298" cy="5039763"/>
          </a:xfrm>
        </p:spPr>
        <p:txBody>
          <a:bodyPr/>
          <a:lstStyle/>
          <a:p>
            <a:pPr marL="609600" indent="-609600">
              <a:lnSpc>
                <a:spcPct val="130000"/>
              </a:lnSpc>
              <a:buFont typeface="Wingdings" pitchFamily="2" charset="2"/>
              <a:buChar char="u"/>
            </a:pPr>
            <a:r>
              <a:rPr lang="zh-TW" altLang="en-US" b="1" dirty="0" smtClean="0"/>
              <a:t>個人主義</a:t>
            </a:r>
            <a:r>
              <a:rPr lang="zh-TW" altLang="en-US" dirty="0" smtClean="0"/>
              <a:t>：關於個人與社會之關係的</a:t>
            </a:r>
            <a:r>
              <a:rPr lang="zh-TW" altLang="en-US" b="1" dirty="0" smtClean="0">
                <a:solidFill>
                  <a:srgbClr val="C00000"/>
                </a:solidFill>
              </a:rPr>
              <a:t>主張</a:t>
            </a:r>
            <a:r>
              <a:rPr lang="zh-TW" altLang="en-US" dirty="0" smtClean="0"/>
              <a:t>，強調兩者的互動過程。</a:t>
            </a:r>
            <a:endParaRPr lang="en-US" altLang="zh-TW" dirty="0" smtClean="0"/>
          </a:p>
          <a:p>
            <a:pPr marL="609600" indent="-609600">
              <a:lnSpc>
                <a:spcPct val="130000"/>
              </a:lnSpc>
              <a:buFont typeface="Wingdings" pitchFamily="2" charset="2"/>
              <a:buChar char="u"/>
            </a:pPr>
            <a:r>
              <a:rPr lang="zh-TW" altLang="en-US" b="1" dirty="0" smtClean="0"/>
              <a:t>基本信念：</a:t>
            </a:r>
            <a:endParaRPr lang="en-US" altLang="zh-TW" b="1" dirty="0" smtClean="0"/>
          </a:p>
          <a:p>
            <a:pPr marL="1009650" lvl="1" indent="-609600">
              <a:lnSpc>
                <a:spcPct val="130000"/>
              </a:lnSpc>
              <a:buFont typeface="Wingdings" pitchFamily="2" charset="2"/>
              <a:buAutoNum type="circleNumWdWhitePlain"/>
            </a:pPr>
            <a:r>
              <a:rPr lang="zh-TW" altLang="en-US" dirty="0" smtClean="0">
                <a:solidFill>
                  <a:schemeClr val="tx1"/>
                </a:solidFill>
              </a:rPr>
              <a:t>人有時善良，有時惡劣。</a:t>
            </a:r>
            <a:endParaRPr lang="en-US" altLang="zh-TW" dirty="0" smtClean="0">
              <a:solidFill>
                <a:schemeClr val="tx1"/>
              </a:solidFill>
            </a:endParaRPr>
          </a:p>
          <a:p>
            <a:pPr marL="1009650" lvl="1" indent="-609600">
              <a:lnSpc>
                <a:spcPct val="130000"/>
              </a:lnSpc>
              <a:buFont typeface="Wingdings" pitchFamily="2" charset="2"/>
              <a:buAutoNum type="circleNumWdWhitePlain"/>
            </a:pPr>
            <a:r>
              <a:rPr lang="zh-TW" altLang="en-US" dirty="0" smtClean="0">
                <a:solidFill>
                  <a:schemeClr val="tx1"/>
                </a:solidFill>
              </a:rPr>
              <a:t>人的理智有限、容易犯錯。</a:t>
            </a:r>
            <a:endParaRPr lang="en-US" altLang="zh-TW" dirty="0" smtClean="0">
              <a:solidFill>
                <a:schemeClr val="tx1"/>
              </a:solidFill>
            </a:endParaRPr>
          </a:p>
          <a:p>
            <a:pPr marL="1009650" lvl="1" indent="-609600">
              <a:lnSpc>
                <a:spcPct val="130000"/>
              </a:lnSpc>
              <a:buFont typeface="Wingdings" pitchFamily="2" charset="2"/>
              <a:buAutoNum type="circleNumWdWhitePlain"/>
            </a:pPr>
            <a:r>
              <a:rPr lang="zh-TW" altLang="en-US" dirty="0" smtClean="0">
                <a:solidFill>
                  <a:schemeClr val="tx1"/>
                </a:solidFill>
              </a:rPr>
              <a:t>個人生活於社會，並非自給自足地存在。</a:t>
            </a:r>
            <a:endParaRPr lang="en-US" altLang="zh-TW" sz="2800" dirty="0" smtClean="0">
              <a:solidFill>
                <a:schemeClr val="tx1"/>
              </a:solidFill>
            </a:endParaRPr>
          </a:p>
          <a:p>
            <a:pPr marL="609600" indent="-609600">
              <a:lnSpc>
                <a:spcPct val="130000"/>
              </a:lnSpc>
              <a:buFont typeface="+mj-lt"/>
              <a:buAutoNum type="arabicParenR"/>
            </a:pPr>
            <a:endParaRPr lang="zh-TW" altLang="en-US" sz="28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4</a:t>
            </a:fld>
            <a:endParaRPr lang="en-US" altLang="zh-TW"/>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384002" y="0"/>
            <a:ext cx="8280400" cy="950913"/>
          </a:xfrm>
        </p:spPr>
        <p:txBody>
          <a:bodyPr/>
          <a:lstStyle/>
          <a:p>
            <a:pPr algn="l"/>
            <a:r>
              <a:rPr lang="en-US" altLang="zh-TW" sz="4000" b="1" dirty="0" smtClean="0">
                <a:solidFill>
                  <a:srgbClr val="6C10A4"/>
                </a:solidFill>
              </a:rPr>
              <a:t>1-2</a:t>
            </a:r>
            <a:r>
              <a:rPr lang="zh-TW" altLang="en-US" sz="4000" b="1" dirty="0" smtClean="0">
                <a:solidFill>
                  <a:srgbClr val="6C10A4"/>
                </a:solidFill>
              </a:rPr>
              <a:t>   人際過程之主張</a:t>
            </a:r>
            <a:endParaRPr lang="zh-TW" altLang="en-US" sz="4000" b="1" dirty="0" smtClean="0">
              <a:solidFill>
                <a:srgbClr val="6C10A4"/>
              </a:solidFill>
              <a:latin typeface="+mn-lt"/>
            </a:endParaRPr>
          </a:p>
        </p:txBody>
      </p:sp>
      <p:sp>
        <p:nvSpPr>
          <p:cNvPr id="497667" name="Rectangle 3"/>
          <p:cNvSpPr>
            <a:spLocks noGrp="1" noChangeArrowheads="1"/>
          </p:cNvSpPr>
          <p:nvPr>
            <p:ph type="body" idx="1"/>
          </p:nvPr>
        </p:nvSpPr>
        <p:spPr>
          <a:xfrm>
            <a:off x="555584" y="1122745"/>
            <a:ext cx="8414796" cy="5208607"/>
          </a:xfrm>
        </p:spPr>
        <p:txBody>
          <a:bodyPr/>
          <a:lstStyle/>
          <a:p>
            <a:pPr marL="609600" indent="-609600">
              <a:lnSpc>
                <a:spcPct val="130000"/>
              </a:lnSpc>
              <a:buFont typeface="Wingdings" pitchFamily="2" charset="2"/>
              <a:buChar char="u"/>
            </a:pPr>
            <a:r>
              <a:rPr lang="zh-TW" altLang="en-US" dirty="0" smtClean="0"/>
              <a:t>個人在人際</a:t>
            </a:r>
            <a:r>
              <a:rPr lang="zh-TW" altLang="en-US" dirty="0" smtClean="0"/>
              <a:t>過程中，</a:t>
            </a:r>
            <a:endParaRPr lang="en-US" altLang="zh-TW" dirty="0" smtClean="0"/>
          </a:p>
          <a:p>
            <a:pPr marL="1009650" lvl="1" indent="-609600">
              <a:lnSpc>
                <a:spcPct val="130000"/>
              </a:lnSpc>
              <a:buFont typeface="Wingdings" pitchFamily="2" charset="2"/>
              <a:buAutoNum type="circleNumWdWhitePlain"/>
            </a:pPr>
            <a:r>
              <a:rPr lang="zh-TW" altLang="en-US" dirty="0" smtClean="0">
                <a:solidFill>
                  <a:schemeClr val="tx1"/>
                </a:solidFill>
              </a:rPr>
              <a:t>其理智接受別人的檢視和糾正，從而成長。</a:t>
            </a:r>
            <a:endParaRPr lang="en-US" altLang="zh-TW" dirty="0" smtClean="0">
              <a:solidFill>
                <a:schemeClr val="tx1"/>
              </a:solidFill>
            </a:endParaRPr>
          </a:p>
          <a:p>
            <a:pPr marL="1009650" lvl="1" indent="-609600">
              <a:lnSpc>
                <a:spcPct val="130000"/>
              </a:lnSpc>
              <a:buFont typeface="Wingdings" pitchFamily="2" charset="2"/>
              <a:buAutoNum type="circleNumWdWhitePlain"/>
            </a:pPr>
            <a:r>
              <a:rPr lang="zh-TW" altLang="en-US" dirty="0" smtClean="0">
                <a:solidFill>
                  <a:schemeClr val="tx1"/>
                </a:solidFill>
              </a:rPr>
              <a:t>其才智與技能找到發揮處，進而發展差異。</a:t>
            </a:r>
            <a:endParaRPr lang="en-US" altLang="zh-TW" dirty="0" smtClean="0">
              <a:solidFill>
                <a:schemeClr val="tx1"/>
              </a:solidFill>
            </a:endParaRPr>
          </a:p>
          <a:p>
            <a:pPr marL="1009650" lvl="1" indent="-609600">
              <a:lnSpc>
                <a:spcPct val="130000"/>
              </a:lnSpc>
              <a:buFont typeface="Wingdings" pitchFamily="2" charset="2"/>
              <a:buAutoNum type="circleNumWdWhitePlain"/>
            </a:pPr>
            <a:r>
              <a:rPr lang="zh-TW" altLang="en-US" dirty="0" smtClean="0">
                <a:solidFill>
                  <a:schemeClr val="tx1"/>
                </a:solidFill>
              </a:rPr>
              <a:t>決定了其行動的責任範圍。</a:t>
            </a:r>
            <a:endParaRPr lang="en-US" altLang="zh-TW" dirty="0" smtClean="0">
              <a:solidFill>
                <a:schemeClr val="tx1"/>
              </a:solidFill>
            </a:endParaRPr>
          </a:p>
          <a:p>
            <a:pPr marL="1409700" lvl="2" indent="-609600">
              <a:lnSpc>
                <a:spcPct val="130000"/>
              </a:lnSpc>
              <a:buNone/>
            </a:pPr>
            <a:r>
              <a:rPr lang="zh-TW" altLang="en-US" sz="2800" dirty="0" smtClean="0"/>
              <a:t>（</a:t>
            </a:r>
            <a:r>
              <a:rPr lang="zh-TW" altLang="en-US" sz="2800" dirty="0" smtClean="0">
                <a:solidFill>
                  <a:schemeClr val="tx1"/>
                </a:solidFill>
              </a:rPr>
              <a:t>超出責任範圍的行動，會產生難以預測的後果。）</a:t>
            </a:r>
            <a:endParaRPr lang="en-US" altLang="zh-TW" sz="2800" dirty="0" smtClean="0">
              <a:solidFill>
                <a:schemeClr val="tx1"/>
              </a:solidFill>
            </a:endParaRPr>
          </a:p>
          <a:p>
            <a:pPr marL="609600" indent="-609600">
              <a:lnSpc>
                <a:spcPct val="130000"/>
              </a:lnSpc>
              <a:buFont typeface="Wingdings" pitchFamily="2" charset="2"/>
              <a:buChar char="u"/>
            </a:pPr>
            <a:r>
              <a:rPr lang="zh-TW" altLang="en-US" dirty="0" smtClean="0">
                <a:solidFill>
                  <a:schemeClr val="tx1"/>
                </a:solidFill>
              </a:rPr>
              <a:t>人際過程的規則常難以理解，個人只能順從。</a:t>
            </a:r>
            <a:endParaRPr lang="en-US" altLang="zh-TW" sz="24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5</a:t>
            </a:fld>
            <a:endParaRPr lang="en-US" altLang="zh-TW"/>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7666" name="Rectangle 2"/>
          <p:cNvSpPr>
            <a:spLocks noGrp="1" noChangeArrowheads="1"/>
          </p:cNvSpPr>
          <p:nvPr>
            <p:ph type="title"/>
          </p:nvPr>
        </p:nvSpPr>
        <p:spPr>
          <a:xfrm>
            <a:off x="383858" y="0"/>
            <a:ext cx="8280400" cy="950913"/>
          </a:xfrm>
        </p:spPr>
        <p:txBody>
          <a:bodyPr/>
          <a:lstStyle/>
          <a:p>
            <a:pPr algn="l"/>
            <a:r>
              <a:rPr lang="en-US" altLang="zh-TW" sz="4000" b="1" dirty="0" smtClean="0">
                <a:solidFill>
                  <a:srgbClr val="7030A0"/>
                </a:solidFill>
              </a:rPr>
              <a:t>1-3  </a:t>
            </a:r>
            <a:r>
              <a:rPr lang="zh-TW" altLang="en-US" sz="4000" b="1" dirty="0" smtClean="0">
                <a:solidFill>
                  <a:srgbClr val="7030A0"/>
                </a:solidFill>
                <a:latin typeface="新細明體" charset="-120"/>
              </a:rPr>
              <a:t>結合之主張</a:t>
            </a:r>
          </a:p>
        </p:txBody>
      </p:sp>
      <p:sp>
        <p:nvSpPr>
          <p:cNvPr id="497667" name="Rectangle 3"/>
          <p:cNvSpPr>
            <a:spLocks noGrp="1" noChangeArrowheads="1"/>
          </p:cNvSpPr>
          <p:nvPr>
            <p:ph type="body" idx="1"/>
          </p:nvPr>
        </p:nvSpPr>
        <p:spPr>
          <a:xfrm>
            <a:off x="625321" y="1261641"/>
            <a:ext cx="8125139" cy="4745620"/>
          </a:xfrm>
        </p:spPr>
        <p:txBody>
          <a:bodyPr/>
          <a:lstStyle/>
          <a:p>
            <a:pPr marL="609600" indent="-609600">
              <a:lnSpc>
                <a:spcPct val="130000"/>
              </a:lnSpc>
              <a:buFont typeface="Wingdings" pitchFamily="2" charset="2"/>
              <a:buChar char="u"/>
            </a:pPr>
            <a:r>
              <a:rPr lang="zh-TW" altLang="en-US" dirty="0" smtClean="0"/>
              <a:t>個人參與許多</a:t>
            </a:r>
            <a:r>
              <a:rPr lang="zh-TW" altLang="en-US" dirty="0" smtClean="0"/>
              <a:t>的結合：</a:t>
            </a:r>
            <a:endParaRPr lang="en-US" altLang="zh-TW" dirty="0" smtClean="0"/>
          </a:p>
          <a:p>
            <a:pPr marL="1009650" lvl="1" indent="-609600">
              <a:buFont typeface="Wingdings" pitchFamily="2" charset="2"/>
              <a:buAutoNum type="circleNumWdWhitePlain"/>
            </a:pPr>
            <a:r>
              <a:rPr lang="zh-TW" altLang="en-US" dirty="0" smtClean="0">
                <a:solidFill>
                  <a:schemeClr val="tx1"/>
                </a:solidFill>
              </a:rPr>
              <a:t>從家庭、地方自治到中央政府，各有著不同的功能。</a:t>
            </a:r>
            <a:endParaRPr lang="en-US" altLang="zh-TW" dirty="0" smtClean="0">
              <a:solidFill>
                <a:schemeClr val="tx1"/>
              </a:solidFill>
            </a:endParaRPr>
          </a:p>
          <a:p>
            <a:pPr marL="1009650" lvl="1" indent="-609600">
              <a:buFont typeface="Wingdings" pitchFamily="2" charset="2"/>
              <a:buAutoNum type="circleNumWdWhitePlain"/>
            </a:pPr>
            <a:r>
              <a:rPr lang="zh-TW" altLang="en-US" dirty="0" smtClean="0">
                <a:solidFill>
                  <a:schemeClr val="tx1"/>
                </a:solidFill>
              </a:rPr>
              <a:t>各結合的內部都存在不同的規則（傳統和習俗）。</a:t>
            </a:r>
            <a:endParaRPr lang="en-US" altLang="zh-TW" dirty="0" smtClean="0">
              <a:solidFill>
                <a:schemeClr val="tx1"/>
              </a:solidFill>
            </a:endParaRPr>
          </a:p>
          <a:p>
            <a:pPr marL="1009650" lvl="1" indent="-609600">
              <a:buFont typeface="Wingdings" pitchFamily="2" charset="2"/>
              <a:buAutoNum type="circleNumWdWhitePlain"/>
            </a:pPr>
            <a:r>
              <a:rPr lang="zh-TW" altLang="en-US" dirty="0" smtClean="0">
                <a:solidFill>
                  <a:schemeClr val="tx1"/>
                </a:solidFill>
              </a:rPr>
              <a:t>個人順從這些規則，乃形成社會生活中習見的</a:t>
            </a:r>
            <a:r>
              <a:rPr lang="zh-TW" altLang="en-US" b="1" dirty="0" smtClean="0">
                <a:solidFill>
                  <a:schemeClr val="tx1"/>
                </a:solidFill>
              </a:rPr>
              <a:t>秩序</a:t>
            </a:r>
            <a:r>
              <a:rPr lang="zh-TW" altLang="en-US" dirty="0" smtClean="0">
                <a:solidFill>
                  <a:schemeClr val="tx1"/>
                </a:solidFill>
              </a:rPr>
              <a:t>。</a:t>
            </a:r>
            <a:endParaRPr lang="en-US" altLang="zh-TW" dirty="0" smtClean="0">
              <a:solidFill>
                <a:schemeClr val="tx1"/>
              </a:solidFill>
            </a:endParaRPr>
          </a:p>
          <a:p>
            <a:pPr marL="609600" indent="-609600">
              <a:lnSpc>
                <a:spcPct val="130000"/>
              </a:lnSpc>
              <a:buFont typeface="Wingdings" pitchFamily="2" charset="2"/>
              <a:buAutoNum type="arabicParenR" startAt="4"/>
            </a:pPr>
            <a:endParaRPr lang="zh-TW" altLang="en-US" sz="2800" dirty="0" smtClean="0"/>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6</a:t>
            </a:fld>
            <a:endParaRPr lang="en-US" altLang="zh-TW"/>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p:cNvSpPr>
            <a:spLocks noGrp="1" noChangeArrowheads="1"/>
          </p:cNvSpPr>
          <p:nvPr>
            <p:ph type="title"/>
          </p:nvPr>
        </p:nvSpPr>
        <p:spPr>
          <a:xfrm>
            <a:off x="530748" y="-1"/>
            <a:ext cx="8075613" cy="1006997"/>
          </a:xfrm>
        </p:spPr>
        <p:txBody>
          <a:bodyPr/>
          <a:lstStyle/>
          <a:p>
            <a:r>
              <a:rPr lang="en-US" altLang="zh-TW" b="1" dirty="0" smtClean="0">
                <a:solidFill>
                  <a:srgbClr val="FF0066"/>
                </a:solidFill>
              </a:rPr>
              <a:t>2.  </a:t>
            </a:r>
            <a:r>
              <a:rPr lang="zh-TW" altLang="en-US" b="1" dirty="0" smtClean="0">
                <a:solidFill>
                  <a:srgbClr val="FF0066"/>
                </a:solidFill>
                <a:latin typeface="新細明體" charset="-120"/>
              </a:rPr>
              <a:t>方法論個人主義</a:t>
            </a:r>
            <a:endParaRPr lang="en-US" altLang="zh-TW" b="1" dirty="0" smtClean="0">
              <a:solidFill>
                <a:srgbClr val="660066"/>
              </a:solidFill>
              <a:latin typeface="新細明體" charset="-120"/>
            </a:endParaRPr>
          </a:p>
        </p:txBody>
      </p:sp>
      <p:sp>
        <p:nvSpPr>
          <p:cNvPr id="443395" name="Rectangle 3"/>
          <p:cNvSpPr>
            <a:spLocks noGrp="1" noChangeArrowheads="1"/>
          </p:cNvSpPr>
          <p:nvPr>
            <p:ph type="body" idx="1"/>
          </p:nvPr>
        </p:nvSpPr>
        <p:spPr>
          <a:xfrm>
            <a:off x="370392" y="1337281"/>
            <a:ext cx="8507392" cy="5179268"/>
          </a:xfrm>
        </p:spPr>
        <p:txBody>
          <a:bodyPr/>
          <a:lstStyle/>
          <a:p>
            <a:pPr marL="514350" indent="-514350">
              <a:buFont typeface="Wingdings" pitchFamily="2" charset="2"/>
              <a:buChar char="u"/>
            </a:pPr>
            <a:r>
              <a:rPr lang="en-US" altLang="zh-TW" sz="2800" dirty="0" smtClean="0">
                <a:latin typeface="Times New Roman" pitchFamily="18" charset="0"/>
              </a:rPr>
              <a:t>The phenomena of “</a:t>
            </a:r>
            <a:r>
              <a:rPr lang="en-US" altLang="zh-TW" sz="2800" dirty="0" smtClean="0">
                <a:solidFill>
                  <a:srgbClr val="FF0000"/>
                </a:solidFill>
                <a:latin typeface="Times New Roman" pitchFamily="18" charset="0"/>
              </a:rPr>
              <a:t>national economy</a:t>
            </a:r>
            <a:r>
              <a:rPr lang="en-US" altLang="zh-TW" sz="2800" dirty="0" smtClean="0">
                <a:latin typeface="Times New Roman" pitchFamily="18" charset="0"/>
              </a:rPr>
              <a:t>” are by no means direct expressions of the life of a nation as such or direct results of an “economic nation”.  </a:t>
            </a:r>
            <a:r>
              <a:rPr lang="en-US" altLang="zh-TW" sz="2800" dirty="0" smtClean="0">
                <a:solidFill>
                  <a:srgbClr val="FF0000"/>
                </a:solidFill>
                <a:latin typeface="Times New Roman" pitchFamily="18" charset="0"/>
              </a:rPr>
              <a:t>They are rather the results of all the innumerable individual economic efforts in the nation</a:t>
            </a:r>
            <a:r>
              <a:rPr lang="en-US" altLang="zh-TW" sz="2800" dirty="0" smtClean="0">
                <a:latin typeface="Times New Roman" pitchFamily="18" charset="0"/>
              </a:rPr>
              <a:t>, and they therefore are not to be brought within the scope of our theoretical understanding from the point of view of the above fiction. Rather the phenomena of “nation economy”, </a:t>
            </a:r>
            <a:r>
              <a:rPr lang="en-US" altLang="zh-TW" sz="2800" dirty="0" smtClean="0">
                <a:solidFill>
                  <a:srgbClr val="FF0000"/>
                </a:solidFill>
                <a:latin typeface="Times New Roman" pitchFamily="18" charset="0"/>
              </a:rPr>
              <a:t>just as they present themselves to us in reality as results of individual economic efforts, </a:t>
            </a:r>
            <a:r>
              <a:rPr lang="en-US" altLang="zh-TW" sz="2800" dirty="0" smtClean="0">
                <a:latin typeface="Times New Roman" pitchFamily="18" charset="0"/>
              </a:rPr>
              <a:t>must also </a:t>
            </a:r>
            <a:r>
              <a:rPr lang="en-US" altLang="zh-TW" sz="2800" b="1" dirty="0" smtClean="0">
                <a:latin typeface="Times New Roman" pitchFamily="18" charset="0"/>
              </a:rPr>
              <a:t>be theoretically interpreted in this light</a:t>
            </a:r>
            <a:r>
              <a:rPr lang="en-US" altLang="zh-TW" sz="2800" dirty="0" smtClean="0">
                <a:latin typeface="Times New Roman" pitchFamily="18" charset="0"/>
              </a:rPr>
              <a:t>.”   (</a:t>
            </a:r>
            <a:r>
              <a:rPr lang="en-US" altLang="zh-TW" sz="2800" b="1" dirty="0" err="1" smtClean="0">
                <a:solidFill>
                  <a:srgbClr val="660066"/>
                </a:solidFill>
                <a:latin typeface="新細明體" charset="-120"/>
              </a:rPr>
              <a:t>Menger</a:t>
            </a:r>
            <a:r>
              <a:rPr lang="en-US" altLang="zh-TW" sz="2800" b="1" dirty="0" smtClean="0">
                <a:solidFill>
                  <a:srgbClr val="660066"/>
                </a:solidFill>
                <a:latin typeface="新細明體" charset="-120"/>
              </a:rPr>
              <a:t> , 1883) </a:t>
            </a:r>
            <a:endParaRPr lang="en-US" altLang="zh-TW" sz="2800" dirty="0" smtClean="0">
              <a:latin typeface="Times New Roman" pitchFamily="18" charset="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7</a:t>
            </a:fld>
            <a:endParaRPr lang="en-US" altLang="zh-TW"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Rectangle 2"/>
          <p:cNvSpPr>
            <a:spLocks noGrp="1" noChangeArrowheads="1"/>
          </p:cNvSpPr>
          <p:nvPr>
            <p:ph type="title"/>
          </p:nvPr>
        </p:nvSpPr>
        <p:spPr>
          <a:xfrm>
            <a:off x="419675" y="0"/>
            <a:ext cx="8135937" cy="1111169"/>
          </a:xfrm>
        </p:spPr>
        <p:txBody>
          <a:bodyPr/>
          <a:lstStyle/>
          <a:p>
            <a:pPr algn="l"/>
            <a:r>
              <a:rPr lang="en-US" altLang="zh-TW" sz="4000" b="1" dirty="0" smtClean="0">
                <a:solidFill>
                  <a:srgbClr val="7030A0"/>
                </a:solidFill>
              </a:rPr>
              <a:t>2-1</a:t>
            </a:r>
            <a:r>
              <a:rPr lang="zh-TW" altLang="en-US" sz="4000" b="1" dirty="0" smtClean="0">
                <a:solidFill>
                  <a:srgbClr val="7030A0"/>
                </a:solidFill>
              </a:rPr>
              <a:t>  基本結構</a:t>
            </a:r>
            <a:endParaRPr lang="en-US" altLang="zh-TW" sz="4000" b="1" dirty="0" smtClean="0">
              <a:solidFill>
                <a:srgbClr val="660066"/>
              </a:solidFill>
              <a:latin typeface="新細明體" charset="-120"/>
            </a:endParaRPr>
          </a:p>
        </p:txBody>
      </p:sp>
      <p:sp>
        <p:nvSpPr>
          <p:cNvPr id="444419" name="Rectangle 3"/>
          <p:cNvSpPr>
            <a:spLocks noGrp="1" noChangeArrowheads="1"/>
          </p:cNvSpPr>
          <p:nvPr>
            <p:ph type="body" idx="1"/>
          </p:nvPr>
        </p:nvSpPr>
        <p:spPr>
          <a:xfrm>
            <a:off x="601884" y="1122744"/>
            <a:ext cx="8275898" cy="5451676"/>
          </a:xfrm>
        </p:spPr>
        <p:txBody>
          <a:bodyPr/>
          <a:lstStyle/>
          <a:p>
            <a:pPr marL="609600" indent="-609600">
              <a:buFont typeface="Wingdings" pitchFamily="2" charset="2"/>
              <a:buChar char="u"/>
            </a:pPr>
            <a:r>
              <a:rPr lang="zh-TW" altLang="en-US" b="1" dirty="0" smtClean="0">
                <a:latin typeface="新細明體" charset="-120"/>
              </a:rPr>
              <a:t>方法論個人主義是一套社會理論</a:t>
            </a:r>
            <a:r>
              <a:rPr lang="zh-TW" altLang="en-US" dirty="0" smtClean="0">
                <a:latin typeface="新細明體" charset="-120"/>
              </a:rPr>
              <a:t>，其基本結構：</a:t>
            </a:r>
            <a:endParaRPr lang="en-US" altLang="zh-TW" dirty="0" smtClean="0">
              <a:latin typeface="新細明體" charset="-120"/>
            </a:endParaRPr>
          </a:p>
          <a:p>
            <a:pPr marL="1009650" lvl="1" indent="-609600">
              <a:buFont typeface="Wingdings" pitchFamily="2" charset="2"/>
              <a:buAutoNum type="circleNumWdWhitePlain"/>
            </a:pPr>
            <a:r>
              <a:rPr lang="zh-TW" altLang="en-US" b="1" dirty="0" smtClean="0">
                <a:solidFill>
                  <a:schemeClr val="tx1"/>
                </a:solidFill>
                <a:latin typeface="新細明體" charset="-120"/>
              </a:rPr>
              <a:t>假設：</a:t>
            </a:r>
            <a:r>
              <a:rPr lang="zh-TW" altLang="en-US" dirty="0" smtClean="0">
                <a:solidFill>
                  <a:schemeClr val="tx1"/>
                </a:solidFill>
                <a:latin typeface="新細明體" charset="-120"/>
              </a:rPr>
              <a:t>個人是唯一有</a:t>
            </a:r>
            <a:r>
              <a:rPr lang="zh-TW" altLang="en-US" dirty="0" smtClean="0">
                <a:solidFill>
                  <a:schemeClr val="tx1"/>
                </a:solidFill>
              </a:rPr>
              <a:t>目標、有</a:t>
            </a:r>
            <a:r>
              <a:rPr lang="zh-TW" altLang="en-US" dirty="0" smtClean="0">
                <a:solidFill>
                  <a:schemeClr val="tx1"/>
                </a:solidFill>
                <a:latin typeface="新細明體" charset="-120"/>
              </a:rPr>
              <a:t>意志、</a:t>
            </a:r>
            <a:r>
              <a:rPr lang="zh-TW" altLang="en-US" dirty="0" smtClean="0">
                <a:solidFill>
                  <a:schemeClr val="tx1"/>
                </a:solidFill>
              </a:rPr>
              <a:t>能</a:t>
            </a:r>
            <a:r>
              <a:rPr lang="zh-TW" altLang="en-US" dirty="0" smtClean="0">
                <a:solidFill>
                  <a:schemeClr val="tx1"/>
                </a:solidFill>
                <a:latin typeface="新細明體" charset="-120"/>
              </a:rPr>
              <a:t>行動具主觀性的主體。</a:t>
            </a:r>
            <a:endParaRPr lang="en-US" altLang="zh-TW" dirty="0" smtClean="0">
              <a:solidFill>
                <a:schemeClr val="tx1"/>
              </a:solidFill>
              <a:latin typeface="新細明體" charset="-120"/>
            </a:endParaRPr>
          </a:p>
          <a:p>
            <a:pPr marL="1009650" lvl="1" indent="-609600">
              <a:buFont typeface="Wingdings" pitchFamily="2" charset="2"/>
              <a:buAutoNum type="circleNumWdWhitePlain"/>
            </a:pPr>
            <a:r>
              <a:rPr lang="zh-TW" altLang="en-US" b="1" dirty="0" smtClean="0">
                <a:solidFill>
                  <a:schemeClr val="tx1"/>
                </a:solidFill>
              </a:rPr>
              <a:t>詮釋對象：</a:t>
            </a:r>
            <a:r>
              <a:rPr lang="zh-TW" altLang="en-US" dirty="0" smtClean="0">
                <a:solidFill>
                  <a:schemeClr val="tx1"/>
                </a:solidFill>
              </a:rPr>
              <a:t>個人結合的社會和其秩序。</a:t>
            </a:r>
            <a:endParaRPr lang="en-US" altLang="zh-TW" dirty="0" smtClean="0">
              <a:solidFill>
                <a:schemeClr val="tx1"/>
              </a:solidFill>
            </a:endParaRPr>
          </a:p>
          <a:p>
            <a:pPr marL="1168400" lvl="2" indent="-368300"/>
            <a:r>
              <a:rPr lang="zh-TW" altLang="en-US" sz="2800" dirty="0" smtClean="0">
                <a:solidFill>
                  <a:schemeClr val="tx1"/>
                </a:solidFill>
              </a:rPr>
              <a:t>結合秩序分成</a:t>
            </a:r>
            <a:r>
              <a:rPr lang="en-US" altLang="zh-TW" sz="2800" dirty="0" smtClean="0">
                <a:solidFill>
                  <a:schemeClr val="tx1"/>
                </a:solidFill>
              </a:rPr>
              <a:t>taxis</a:t>
            </a:r>
            <a:r>
              <a:rPr lang="zh-TW" altLang="en-US" sz="2800" dirty="0" smtClean="0">
                <a:solidFill>
                  <a:schemeClr val="tx1"/>
                </a:solidFill>
              </a:rPr>
              <a:t>與</a:t>
            </a:r>
            <a:r>
              <a:rPr lang="en-US" altLang="zh-TW" sz="2800" dirty="0" smtClean="0">
                <a:solidFill>
                  <a:schemeClr val="tx1"/>
                </a:solidFill>
              </a:rPr>
              <a:t>cosmos</a:t>
            </a:r>
            <a:r>
              <a:rPr lang="zh-TW" altLang="en-US" sz="2800" dirty="0" smtClean="0">
                <a:solidFill>
                  <a:schemeClr val="tx1"/>
                </a:solidFill>
              </a:rPr>
              <a:t>。</a:t>
            </a:r>
            <a:endParaRPr lang="en-US" altLang="zh-TW" sz="2800" dirty="0" smtClean="0">
              <a:solidFill>
                <a:schemeClr val="tx1"/>
              </a:solidFill>
              <a:latin typeface="新細明體" charset="-120"/>
            </a:endParaRPr>
          </a:p>
          <a:p>
            <a:pPr marL="1009650" lvl="1" indent="-609600">
              <a:buFont typeface="Wingdings" pitchFamily="2" charset="2"/>
              <a:buAutoNum type="circleNumWdWhitePlain"/>
            </a:pPr>
            <a:r>
              <a:rPr lang="zh-TW" altLang="en-US" b="1" dirty="0" smtClean="0">
                <a:solidFill>
                  <a:schemeClr val="tx1"/>
                </a:solidFill>
                <a:latin typeface="新細明體" charset="-120"/>
              </a:rPr>
              <a:t>方法論：</a:t>
            </a:r>
            <a:r>
              <a:rPr lang="zh-TW" altLang="en-US" dirty="0" smtClean="0">
                <a:solidFill>
                  <a:schemeClr val="tx1"/>
                </a:solidFill>
                <a:latin typeface="新細明體" charset="-120"/>
              </a:rPr>
              <a:t>經由個人行動去詮釋制度與組織的出現、變革與運作。</a:t>
            </a:r>
            <a:endParaRPr lang="en-US" altLang="zh-TW" dirty="0" smtClean="0">
              <a:solidFill>
                <a:schemeClr val="tx1"/>
              </a:solidFill>
              <a:latin typeface="新細明體" charset="-120"/>
            </a:endParaRPr>
          </a:p>
          <a:p>
            <a:pPr marL="1168400" lvl="2" indent="-450850">
              <a:buFont typeface="Arial" pitchFamily="34" charset="0"/>
              <a:buChar char="•"/>
            </a:pPr>
            <a:r>
              <a:rPr lang="zh-TW" altLang="en-US" sz="2800" dirty="0" smtClean="0">
                <a:solidFill>
                  <a:schemeClr val="tx1"/>
                </a:solidFill>
                <a:latin typeface="新細明體" charset="-120"/>
              </a:rPr>
              <a:t>既是理論，就必須接受實證檢驗。</a:t>
            </a:r>
            <a:endParaRPr lang="en-US" altLang="zh-TW" sz="2800" dirty="0" smtClean="0">
              <a:solidFill>
                <a:schemeClr val="tx1"/>
              </a:solidFill>
              <a:latin typeface="新細明體" charset="-120"/>
            </a:endParaRPr>
          </a:p>
          <a:p>
            <a:pPr marL="1009650" lvl="1" indent="-609600">
              <a:buFont typeface="Wingdings" pitchFamily="2" charset="2"/>
              <a:buAutoNum type="circleNumWdWhitePlain"/>
            </a:pPr>
            <a:r>
              <a:rPr lang="zh-TW" altLang="en-US" b="1" dirty="0" smtClean="0">
                <a:solidFill>
                  <a:schemeClr val="tx1"/>
                </a:solidFill>
                <a:latin typeface="新細明體" charset="-120"/>
              </a:rPr>
              <a:t>規範意義：</a:t>
            </a:r>
            <a:r>
              <a:rPr lang="zh-TW" altLang="en-US" dirty="0" smtClean="0">
                <a:solidFill>
                  <a:schemeClr val="tx1"/>
                </a:solidFill>
                <a:latin typeface="新細明體" charset="-120"/>
              </a:rPr>
              <a:t>延伸到個人主義。</a:t>
            </a:r>
            <a:endParaRPr lang="en-US" altLang="zh-TW" dirty="0" smtClean="0">
              <a:solidFill>
                <a:schemeClr val="tx1"/>
              </a:solidFill>
              <a:latin typeface="新細明體" charset="-120"/>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8</a:t>
            </a:fld>
            <a:endParaRPr lang="en-US" altLang="zh-TW"/>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00050" y="1"/>
            <a:ext cx="8503920" cy="1068403"/>
          </a:xfrm>
        </p:spPr>
        <p:txBody>
          <a:bodyPr/>
          <a:lstStyle/>
          <a:p>
            <a:pPr algn="l"/>
            <a:r>
              <a:rPr lang="en-US" altLang="zh-TW" sz="4000" b="1" dirty="0" smtClean="0">
                <a:solidFill>
                  <a:srgbClr val="7030A0"/>
                </a:solidFill>
              </a:rPr>
              <a:t>2-2</a:t>
            </a:r>
            <a:r>
              <a:rPr lang="zh-TW" altLang="en-US" sz="4000" b="1" dirty="0" smtClean="0">
                <a:solidFill>
                  <a:srgbClr val="7030A0"/>
                </a:solidFill>
              </a:rPr>
              <a:t>  社會理論</a:t>
            </a:r>
            <a:endParaRPr lang="zh-TW" altLang="en-US" sz="4000" b="1" dirty="0">
              <a:solidFill>
                <a:srgbClr val="7030A0"/>
              </a:solidFill>
            </a:endParaRPr>
          </a:p>
        </p:txBody>
      </p:sp>
      <p:sp>
        <p:nvSpPr>
          <p:cNvPr id="3" name="內容版面配置區 2"/>
          <p:cNvSpPr>
            <a:spLocks noGrp="1"/>
          </p:cNvSpPr>
          <p:nvPr>
            <p:ph idx="1"/>
          </p:nvPr>
        </p:nvSpPr>
        <p:spPr>
          <a:xfrm>
            <a:off x="601884" y="1157468"/>
            <a:ext cx="8055978" cy="5370653"/>
          </a:xfrm>
        </p:spPr>
        <p:txBody>
          <a:bodyPr/>
          <a:lstStyle/>
          <a:p>
            <a:pPr marL="514350" indent="-514350">
              <a:buFont typeface="Wingdings" pitchFamily="2" charset="2"/>
              <a:buChar char="u"/>
            </a:pPr>
            <a:r>
              <a:rPr lang="zh-TW" altLang="en-US" b="1" dirty="0" smtClean="0"/>
              <a:t>社會理論</a:t>
            </a:r>
            <a:r>
              <a:rPr lang="zh-TW" altLang="en-US" dirty="0" smtClean="0"/>
              <a:t>：</a:t>
            </a:r>
            <a:endParaRPr lang="en-US" altLang="zh-TW" dirty="0" smtClean="0"/>
          </a:p>
          <a:p>
            <a:pPr marL="914400" lvl="1" indent="-514350">
              <a:buFont typeface="Wingdings" pitchFamily="2" charset="2"/>
              <a:buAutoNum type="circleNumWdWhitePlain"/>
            </a:pPr>
            <a:r>
              <a:rPr lang="zh-TW" altLang="en-US" dirty="0" smtClean="0">
                <a:solidFill>
                  <a:schemeClr val="tx1"/>
                </a:solidFill>
              </a:rPr>
              <a:t>探討制度與組織之形成、運作與演化的理論。</a:t>
            </a:r>
            <a:endParaRPr lang="en-US" altLang="zh-TW" dirty="0" smtClean="0">
              <a:solidFill>
                <a:schemeClr val="tx1"/>
              </a:solidFill>
            </a:endParaRPr>
          </a:p>
          <a:p>
            <a:pPr marL="914400" lvl="1" indent="-514350">
              <a:buFont typeface="Wingdings" pitchFamily="2" charset="2"/>
              <a:buAutoNum type="circleNumWdWhitePlain"/>
            </a:pPr>
            <a:r>
              <a:rPr lang="zh-TW" altLang="en-US" sz="2800" dirty="0" smtClean="0">
                <a:solidFill>
                  <a:schemeClr val="tx1"/>
                </a:solidFill>
              </a:rPr>
              <a:t>制度：財產權、市場、貨幣、司法、語言、民主、教育等。</a:t>
            </a:r>
            <a:endParaRPr lang="en-US" altLang="zh-TW" sz="2800" dirty="0" smtClean="0">
              <a:solidFill>
                <a:schemeClr val="tx1"/>
              </a:solidFill>
            </a:endParaRPr>
          </a:p>
          <a:p>
            <a:pPr marL="914400" lvl="1" indent="-514350">
              <a:buFont typeface="Wingdings" pitchFamily="2" charset="2"/>
              <a:buAutoNum type="circleNumWdWhitePlain"/>
            </a:pPr>
            <a:r>
              <a:rPr lang="zh-TW" altLang="en-US" sz="2800" dirty="0" smtClean="0">
                <a:solidFill>
                  <a:schemeClr val="tx1"/>
                </a:solidFill>
              </a:rPr>
              <a:t>組織：廠商、球隊</a:t>
            </a:r>
            <a:r>
              <a:rPr lang="zh-TW" altLang="en-US" dirty="0" smtClean="0">
                <a:solidFill>
                  <a:schemeClr val="tx1"/>
                </a:solidFill>
              </a:rPr>
              <a:t>、政府、聯軍等</a:t>
            </a:r>
            <a:r>
              <a:rPr lang="zh-TW" altLang="en-US" sz="2800" dirty="0" smtClean="0">
                <a:solidFill>
                  <a:schemeClr val="tx1"/>
                </a:solidFill>
              </a:rPr>
              <a:t>。</a:t>
            </a:r>
          </a:p>
          <a:p>
            <a:pPr marL="514350" indent="-514350">
              <a:buFont typeface="Wingdings" pitchFamily="2" charset="2"/>
              <a:buChar char="u"/>
            </a:pPr>
            <a:r>
              <a:rPr lang="zh-TW" altLang="en-US" dirty="0" smtClean="0">
                <a:solidFill>
                  <a:schemeClr val="tx1"/>
                </a:solidFill>
              </a:rPr>
              <a:t>社會理論不是社會學的專屬理論，也不是自然科學意義下的社會科學。</a:t>
            </a:r>
            <a:endParaRPr lang="en-US" altLang="zh-TW" dirty="0" smtClean="0">
              <a:solidFill>
                <a:schemeClr val="tx1"/>
              </a:solidFill>
            </a:endParaRPr>
          </a:p>
          <a:p>
            <a:pPr marL="914400" lvl="1" indent="-514350">
              <a:buFont typeface="Arial" pitchFamily="34" charset="0"/>
              <a:buChar char="•"/>
            </a:pPr>
            <a:r>
              <a:rPr lang="zh-TW" altLang="en-US" dirty="0" smtClean="0">
                <a:solidFill>
                  <a:schemeClr val="tx1"/>
                </a:solidFill>
              </a:rPr>
              <a:t>自然科學：對自然現象進行觀察、假說、實驗、分析、預測、控制的一連串過程。</a:t>
            </a:r>
            <a:endParaRPr lang="en-US" altLang="zh-TW" dirty="0" smtClean="0">
              <a:solidFill>
                <a:schemeClr val="tx1"/>
              </a:solidFill>
            </a:endParaRPr>
          </a:p>
        </p:txBody>
      </p:sp>
      <p:sp>
        <p:nvSpPr>
          <p:cNvPr id="5" name="投影片編號版面配置區 4"/>
          <p:cNvSpPr>
            <a:spLocks noGrp="1"/>
          </p:cNvSpPr>
          <p:nvPr>
            <p:ph type="sldNum" sz="quarter" idx="12"/>
          </p:nvPr>
        </p:nvSpPr>
        <p:spPr/>
        <p:txBody>
          <a:bodyPr/>
          <a:lstStyle/>
          <a:p>
            <a:fld id="{0354DE56-175F-44F2-BA51-F3EAA2663B8A}" type="slidenum">
              <a:rPr lang="en-US" altLang="zh-TW" smtClean="0"/>
              <a:pPr/>
              <a:t>9</a:t>
            </a:fld>
            <a:endParaRPr lang="en-US" altLang="zh-TW"/>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01127104">
  <a:themeElements>
    <a:clrScheme name="K12_13 13">
      <a:dk1>
        <a:srgbClr val="000000"/>
      </a:dk1>
      <a:lt1>
        <a:srgbClr val="FFFFFF"/>
      </a:lt1>
      <a:dk2>
        <a:srgbClr val="FF33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12_13">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12_13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K12_13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K12_13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K12_13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K12_13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K12_13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K12_13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K12_13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K12_13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K12_13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K12_13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K12_13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K12_13 13">
        <a:dk1>
          <a:srgbClr val="000000"/>
        </a:dk1>
        <a:lt1>
          <a:srgbClr val="FFFFFF"/>
        </a:lt1>
        <a:dk2>
          <a:srgbClr val="FF33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4972</TotalTime>
  <Words>2219</Words>
  <Application>Microsoft Office PowerPoint</Application>
  <PresentationFormat>如螢幕大小 (4:3)</PresentationFormat>
  <Paragraphs>211</Paragraphs>
  <Slides>30</Slides>
  <Notes>0</Notes>
  <HiddenSlides>0</HiddenSlides>
  <MMClips>0</MMClips>
  <ScaleCrop>false</ScaleCrop>
  <HeadingPairs>
    <vt:vector size="4" baseType="variant">
      <vt:variant>
        <vt:lpstr>佈景主題</vt:lpstr>
      </vt:variant>
      <vt:variant>
        <vt:i4>1</vt:i4>
      </vt:variant>
      <vt:variant>
        <vt:lpstr>投影片標題</vt:lpstr>
      </vt:variant>
      <vt:variant>
        <vt:i4>30</vt:i4>
      </vt:variant>
    </vt:vector>
  </HeadingPairs>
  <TitlesOfParts>
    <vt:vector size="31" baseType="lpstr">
      <vt:lpstr>01127104</vt:lpstr>
      <vt:lpstr>方法論個人主義  (Methodological Individualism)</vt:lpstr>
      <vt:lpstr>內容</vt:lpstr>
      <vt:lpstr>1.   個人主義  (Review)</vt:lpstr>
      <vt:lpstr>1-1  基本信念</vt:lpstr>
      <vt:lpstr>1-2   人際過程之主張</vt:lpstr>
      <vt:lpstr>1-3  結合之主張</vt:lpstr>
      <vt:lpstr>2.  方法論個人主義</vt:lpstr>
      <vt:lpstr>2-1  基本結構</vt:lpstr>
      <vt:lpstr>2-2  社會理論</vt:lpstr>
      <vt:lpstr>2-3  社會秩序</vt:lpstr>
      <vt:lpstr>2-4  例一：森林小路</vt:lpstr>
      <vt:lpstr>2-5  例二：兩岸交流</vt:lpstr>
      <vt:lpstr>2-6  例三：其他制度</vt:lpstr>
      <vt:lpstr>3. 演化過程</vt:lpstr>
      <vt:lpstr>3-1  制度演化理論的三機制</vt:lpstr>
      <vt:lpstr>3-2   演化的條件</vt:lpstr>
      <vt:lpstr>3-3  演化的優勢</vt:lpstr>
      <vt:lpstr>3-4   市場平台的演化過程</vt:lpstr>
      <vt:lpstr>3-5  非預期結果的意義</vt:lpstr>
      <vt:lpstr>3-6  知識的演化</vt:lpstr>
      <vt:lpstr>3-7  研究計畫的市場競爭  (Wikipedia)</vt:lpstr>
      <vt:lpstr>4.  批評</vt:lpstr>
      <vt:lpstr>4-1  Arrow 論述的集體變量</vt:lpstr>
      <vt:lpstr>4-2  Coase 論述的集權需要</vt:lpstr>
      <vt:lpstr>4-3  Dawkins 論述的瀰因</vt:lpstr>
      <vt:lpstr>4-4  利他主義與集體選擇</vt:lpstr>
      <vt:lpstr>4-5  利他主義的侷限性</vt:lpstr>
      <vt:lpstr>4-6  Rawls 論述的偶然性</vt:lpstr>
      <vt:lpstr>4-7  非屬個人理性的行為</vt:lpstr>
      <vt:lpstr>謝謝！</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HCS</dc:creator>
  <cp:lastModifiedBy>cs1101</cp:lastModifiedBy>
  <cp:revision>892</cp:revision>
  <dcterms:created xsi:type="dcterms:W3CDTF">2014-11-28T08:06:00Z</dcterms:created>
  <dcterms:modified xsi:type="dcterms:W3CDTF">2015-07-12T01:47:53Z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TC011271041028</vt:lpwstr>
  </property>
</Properties>
</file>